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0" r:id="rId1"/>
  </p:sldMasterIdLst>
  <p:notesMasterIdLst>
    <p:notesMasterId r:id="rId25"/>
  </p:notesMasterIdLst>
  <p:sldIdLst>
    <p:sldId id="256" r:id="rId2"/>
    <p:sldId id="257" r:id="rId3"/>
    <p:sldId id="258" r:id="rId4"/>
    <p:sldId id="259" r:id="rId5"/>
    <p:sldId id="260" r:id="rId6"/>
    <p:sldId id="261" r:id="rId7"/>
    <p:sldId id="262" r:id="rId8"/>
    <p:sldId id="265" r:id="rId9"/>
    <p:sldId id="263" r:id="rId10"/>
    <p:sldId id="264" r:id="rId11"/>
    <p:sldId id="276" r:id="rId12"/>
    <p:sldId id="266" r:id="rId13"/>
    <p:sldId id="267" r:id="rId14"/>
    <p:sldId id="268" r:id="rId15"/>
    <p:sldId id="269" r:id="rId16"/>
    <p:sldId id="270" r:id="rId17"/>
    <p:sldId id="277" r:id="rId18"/>
    <p:sldId id="278" r:id="rId19"/>
    <p:sldId id="271" r:id="rId20"/>
    <p:sldId id="272" r:id="rId21"/>
    <p:sldId id="273" r:id="rId22"/>
    <p:sldId id="274" r:id="rId23"/>
    <p:sldId id="279"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2" d="100"/>
          <a:sy n="82" d="100"/>
        </p:scale>
        <p:origin x="-1474" y="-91"/>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percentStacked"/>
        <c:varyColors val="0"/>
        <c:ser>
          <c:idx val="0"/>
          <c:order val="0"/>
          <c:tx>
            <c:strRef>
              <c:f>Sheet1!$B$1</c:f>
              <c:strCache>
                <c:ptCount val="1"/>
                <c:pt idx="0">
                  <c:v>Initial stage</c:v>
                </c:pt>
              </c:strCache>
            </c:strRef>
          </c:tx>
          <c:invertIfNegative val="0"/>
          <c:cat>
            <c:strRef>
              <c:f>Sheet1!$A$2:$A$5</c:f>
              <c:strCache>
                <c:ptCount val="4"/>
                <c:pt idx="0">
                  <c:v>Data Preprocessing</c:v>
                </c:pt>
                <c:pt idx="1">
                  <c:v>Sentiment Analysis</c:v>
                </c:pt>
                <c:pt idx="2">
                  <c:v>Search by name</c:v>
                </c:pt>
                <c:pt idx="3">
                  <c:v>Search by set of words</c:v>
                </c:pt>
              </c:strCache>
            </c:strRef>
          </c:cat>
          <c:val>
            <c:numRef>
              <c:f>Sheet1!$B$2:$B$5</c:f>
              <c:numCache>
                <c:formatCode>General</c:formatCode>
                <c:ptCount val="4"/>
                <c:pt idx="0">
                  <c:v>0</c:v>
                </c:pt>
                <c:pt idx="1">
                  <c:v>0</c:v>
                </c:pt>
                <c:pt idx="2">
                  <c:v>0</c:v>
                </c:pt>
                <c:pt idx="3">
                  <c:v>0</c:v>
                </c:pt>
              </c:numCache>
            </c:numRef>
          </c:val>
        </c:ser>
        <c:ser>
          <c:idx val="1"/>
          <c:order val="1"/>
          <c:tx>
            <c:strRef>
              <c:f>Sheet1!$C$1</c:f>
              <c:strCache>
                <c:ptCount val="1"/>
                <c:pt idx="0">
                  <c:v>Intermediate</c:v>
                </c:pt>
              </c:strCache>
            </c:strRef>
          </c:tx>
          <c:invertIfNegative val="0"/>
          <c:cat>
            <c:strRef>
              <c:f>Sheet1!$A$2:$A$5</c:f>
              <c:strCache>
                <c:ptCount val="4"/>
                <c:pt idx="0">
                  <c:v>Data Preprocessing</c:v>
                </c:pt>
                <c:pt idx="1">
                  <c:v>Sentiment Analysis</c:v>
                </c:pt>
                <c:pt idx="2">
                  <c:v>Search by name</c:v>
                </c:pt>
                <c:pt idx="3">
                  <c:v>Search by set of words</c:v>
                </c:pt>
              </c:strCache>
            </c:strRef>
          </c:cat>
          <c:val>
            <c:numRef>
              <c:f>Sheet1!$C$2:$C$5</c:f>
              <c:numCache>
                <c:formatCode>General</c:formatCode>
                <c:ptCount val="4"/>
                <c:pt idx="0">
                  <c:v>0</c:v>
                </c:pt>
                <c:pt idx="1">
                  <c:v>0</c:v>
                </c:pt>
                <c:pt idx="2">
                  <c:v>0.8</c:v>
                </c:pt>
                <c:pt idx="3">
                  <c:v>0.8</c:v>
                </c:pt>
              </c:numCache>
            </c:numRef>
          </c:val>
        </c:ser>
        <c:ser>
          <c:idx val="2"/>
          <c:order val="2"/>
          <c:tx>
            <c:strRef>
              <c:f>Sheet1!$D$1</c:f>
              <c:strCache>
                <c:ptCount val="1"/>
                <c:pt idx="0">
                  <c:v>Completed</c:v>
                </c:pt>
              </c:strCache>
            </c:strRef>
          </c:tx>
          <c:invertIfNegative val="0"/>
          <c:cat>
            <c:strRef>
              <c:f>Sheet1!$A$2:$A$5</c:f>
              <c:strCache>
                <c:ptCount val="4"/>
                <c:pt idx="0">
                  <c:v>Data Preprocessing</c:v>
                </c:pt>
                <c:pt idx="1">
                  <c:v>Sentiment Analysis</c:v>
                </c:pt>
                <c:pt idx="2">
                  <c:v>Search by name</c:v>
                </c:pt>
                <c:pt idx="3">
                  <c:v>Search by set of words</c:v>
                </c:pt>
              </c:strCache>
            </c:strRef>
          </c:cat>
          <c:val>
            <c:numRef>
              <c:f>Sheet1!$D$2:$D$5</c:f>
              <c:numCache>
                <c:formatCode>General</c:formatCode>
                <c:ptCount val="4"/>
                <c:pt idx="0">
                  <c:v>2</c:v>
                </c:pt>
                <c:pt idx="1">
                  <c:v>2</c:v>
                </c:pt>
                <c:pt idx="2">
                  <c:v>5</c:v>
                </c:pt>
                <c:pt idx="3">
                  <c:v>5</c:v>
                </c:pt>
              </c:numCache>
            </c:numRef>
          </c:val>
        </c:ser>
        <c:dLbls>
          <c:showLegendKey val="0"/>
          <c:showVal val="0"/>
          <c:showCatName val="0"/>
          <c:showSerName val="0"/>
          <c:showPercent val="0"/>
          <c:showBubbleSize val="0"/>
        </c:dLbls>
        <c:gapWidth val="150"/>
        <c:overlap val="100"/>
        <c:axId val="122832896"/>
        <c:axId val="122297664"/>
      </c:barChart>
      <c:catAx>
        <c:axId val="122832896"/>
        <c:scaling>
          <c:orientation val="minMax"/>
        </c:scaling>
        <c:delete val="0"/>
        <c:axPos val="b"/>
        <c:majorTickMark val="out"/>
        <c:minorTickMark val="none"/>
        <c:tickLblPos val="nextTo"/>
        <c:crossAx val="122297664"/>
        <c:crosses val="autoZero"/>
        <c:auto val="1"/>
        <c:lblAlgn val="ctr"/>
        <c:lblOffset val="100"/>
        <c:noMultiLvlLbl val="0"/>
      </c:catAx>
      <c:valAx>
        <c:axId val="122297664"/>
        <c:scaling>
          <c:orientation val="minMax"/>
        </c:scaling>
        <c:delete val="0"/>
        <c:axPos val="l"/>
        <c:majorGridlines/>
        <c:numFmt formatCode="0%" sourceLinked="1"/>
        <c:majorTickMark val="out"/>
        <c:minorTickMark val="none"/>
        <c:tickLblPos val="nextTo"/>
        <c:crossAx val="122832896"/>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D06D5BD-4AE6-4CC2-8524-E1E9D91009B5}" type="datetimeFigureOut">
              <a:rPr lang="en-IN" smtClean="0"/>
              <a:t>01-06-2022</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1790E5D-9C4B-4DC6-BB16-DAC197ADC9EC}" type="slidenum">
              <a:rPr lang="en-IN" smtClean="0"/>
              <a:t>‹#›</a:t>
            </a:fld>
            <a:endParaRPr lang="en-IN"/>
          </a:p>
        </p:txBody>
      </p:sp>
    </p:spTree>
    <p:extLst>
      <p:ext uri="{BB962C8B-B14F-4D97-AF65-F5344CB8AC3E}">
        <p14:creationId xmlns:p14="http://schemas.microsoft.com/office/powerpoint/2010/main" val="37151373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1790E5D-9C4B-4DC6-BB16-DAC197ADC9EC}" type="slidenum">
              <a:rPr lang="en-IN" smtClean="0"/>
              <a:t>5</a:t>
            </a:fld>
            <a:endParaRPr lang="en-IN"/>
          </a:p>
        </p:txBody>
      </p:sp>
    </p:spTree>
    <p:extLst>
      <p:ext uri="{BB962C8B-B14F-4D97-AF65-F5344CB8AC3E}">
        <p14:creationId xmlns:p14="http://schemas.microsoft.com/office/powerpoint/2010/main" val="1105804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Isosceles Triangle 6"/>
          <p:cNvSpPr/>
          <p:nvPr/>
        </p:nvSpPr>
        <p:spPr>
          <a:xfrm rot="16200000">
            <a:off x="7554353" y="5254283"/>
            <a:ext cx="1892949" cy="1294228"/>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540544" y="776288"/>
            <a:ext cx="8062912" cy="1470025"/>
          </a:xfrm>
        </p:spPr>
        <p:txBody>
          <a:bodyPr anchor="b">
            <a:normAutofit/>
          </a:bodyPr>
          <a:lstStyle>
            <a:lvl1pPr algn="r">
              <a:defRPr sz="4400"/>
            </a:lvl1pPr>
          </a:lstStyle>
          <a:p>
            <a:r>
              <a:rPr kumimoji="0" lang="en-US" smtClean="0"/>
              <a:t>Click to edit Master title style</a:t>
            </a:r>
            <a:endParaRPr kumimoji="0" lang="en-US"/>
          </a:p>
        </p:txBody>
      </p:sp>
      <p:sp>
        <p:nvSpPr>
          <p:cNvPr id="9" name="Subtitle 8"/>
          <p:cNvSpPr>
            <a:spLocks noGrp="1"/>
          </p:cNvSpPr>
          <p:nvPr>
            <p:ph type="subTitle" idx="1"/>
          </p:nvPr>
        </p:nvSpPr>
        <p:spPr>
          <a:xfrm>
            <a:off x="540544" y="2250280"/>
            <a:ext cx="8062912" cy="1752600"/>
          </a:xfrm>
        </p:spPr>
        <p:txBody>
          <a:bodyPr/>
          <a:lstStyle>
            <a:lvl1pPr marL="0" marR="36576" indent="0" algn="r">
              <a:spcBef>
                <a:spcPts val="0"/>
              </a:spcBef>
              <a:buNone/>
              <a:defRPr>
                <a:ln>
                  <a:solidFill>
                    <a:schemeClr val="bg2"/>
                  </a:solidFill>
                </a:ln>
                <a:solidFill>
                  <a:schemeClr val="tx1">
                    <a:tint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1371600" y="6012656"/>
            <a:ext cx="5791200" cy="365125"/>
          </a:xfrm>
        </p:spPr>
        <p:txBody>
          <a:bodyPr tIns="0" bIns="0" anchor="t"/>
          <a:lstStyle>
            <a:lvl1pPr algn="r">
              <a:defRPr sz="1000"/>
            </a:lvl1pPr>
          </a:lstStyle>
          <a:p>
            <a:fld id="{1D8BD707-D9CF-40AE-B4C6-C98DA3205C09}" type="datetimeFigureOut">
              <a:rPr lang="en-US" smtClean="0"/>
              <a:pPr/>
              <a:t>6/1/2022</a:t>
            </a:fld>
            <a:endParaRPr lang="en-US"/>
          </a:p>
        </p:txBody>
      </p:sp>
      <p:sp>
        <p:nvSpPr>
          <p:cNvPr id="17" name="Footer Placeholder 16"/>
          <p:cNvSpPr>
            <a:spLocks noGrp="1"/>
          </p:cNvSpPr>
          <p:nvPr>
            <p:ph type="ftr" sz="quarter" idx="11"/>
          </p:nvPr>
        </p:nvSpPr>
        <p:spPr>
          <a:xfrm>
            <a:off x="1371600" y="5650704"/>
            <a:ext cx="5791200" cy="365125"/>
          </a:xfrm>
        </p:spPr>
        <p:txBody>
          <a:bodyPr tIns="0" bIns="0" anchor="b"/>
          <a:lstStyle>
            <a:lvl1pPr algn="r">
              <a:defRPr sz="1100"/>
            </a:lvl1pPr>
          </a:lstStyle>
          <a:p>
            <a:endParaRPr lang="en-US"/>
          </a:p>
        </p:txBody>
      </p:sp>
      <p:sp>
        <p:nvSpPr>
          <p:cNvPr id="29" name="Slide Number Placeholder 28"/>
          <p:cNvSpPr>
            <a:spLocks noGrp="1"/>
          </p:cNvSpPr>
          <p:nvPr>
            <p:ph type="sldNum" sz="quarter" idx="12"/>
          </p:nvPr>
        </p:nvSpPr>
        <p:spPr>
          <a:xfrm>
            <a:off x="8392247" y="5752307"/>
            <a:ext cx="502920" cy="365125"/>
          </a:xfrm>
        </p:spPr>
        <p:txBody>
          <a:bodyPr anchor="ctr"/>
          <a:lstStyle>
            <a:lvl1pPr algn="ctr">
              <a:defRPr sz="1300">
                <a:solidFill>
                  <a:srgbClr val="FFFFFF"/>
                </a:solidFill>
              </a:defRPr>
            </a:lvl1p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6/1/2022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381000"/>
            <a:ext cx="1905000" cy="5486400"/>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381000"/>
            <a:ext cx="6248400" cy="548640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6/1/2022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1399032"/>
          </a:xfrm>
        </p:spPr>
        <p:txBody>
          <a:bodyPr/>
          <a:lstStyle/>
          <a:p>
            <a:r>
              <a:rPr kumimoji="0" lang="en-US" smtClean="0"/>
              <a:t>Click to edit Master title style</a:t>
            </a:r>
            <a:endParaRPr kumimoji="0" lang="en-US"/>
          </a:p>
        </p:txBody>
      </p:sp>
      <p:sp>
        <p:nvSpPr>
          <p:cNvPr id="3" name="Content Placeholder 2"/>
          <p:cNvSpPr>
            <a:spLocks noGrp="1"/>
          </p:cNvSpPr>
          <p:nvPr>
            <p:ph idx="1"/>
          </p:nvPr>
        </p:nvSpPr>
        <p:spPr>
          <a:xfrm>
            <a:off x="457200" y="1882808"/>
            <a:ext cx="8229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791456" y="6480048"/>
            <a:ext cx="2133600" cy="301752"/>
          </a:xfrm>
        </p:spPr>
        <p:txBody>
          <a:bodyPr/>
          <a:lstStyle/>
          <a:p>
            <a:fld id="{1D8BD707-D9CF-40AE-B4C6-C98DA3205C09}" type="datetimeFigureOut">
              <a:rPr lang="en-US" smtClean="0"/>
              <a:pPr/>
              <a:t>6/1/2022</a:t>
            </a:fld>
            <a:endParaRPr lang="en-US"/>
          </a:p>
        </p:txBody>
      </p:sp>
      <p:sp>
        <p:nvSpPr>
          <p:cNvPr id="5" name="Footer Placeholder 4"/>
          <p:cNvSpPr>
            <a:spLocks noGrp="1"/>
          </p:cNvSpPr>
          <p:nvPr>
            <p:ph type="ftr" sz="quarter" idx="11"/>
          </p:nvPr>
        </p:nvSpPr>
        <p:spPr>
          <a:xfrm>
            <a:off x="457200" y="6480969"/>
            <a:ext cx="4260056" cy="300831"/>
          </a:xfrm>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1"/>
      </p:bgRef>
    </p:bg>
    <p:spTree>
      <p:nvGrpSpPr>
        <p:cNvPr id="1" name=""/>
        <p:cNvGrpSpPr/>
        <p:nvPr/>
      </p:nvGrpSpPr>
      <p:grpSpPr>
        <a:xfrm>
          <a:off x="0" y="0"/>
          <a:ext cx="0" cy="0"/>
          <a:chOff x="0" y="0"/>
          <a:chExt cx="0" cy="0"/>
        </a:xfrm>
      </p:grpSpPr>
      <p:sp>
        <p:nvSpPr>
          <p:cNvPr id="9" name="Right Triangle 8"/>
          <p:cNvSpPr/>
          <p:nvPr/>
        </p:nvSpPr>
        <p:spPr>
          <a:xfrm flipV="1">
            <a:off x="7034" y="7034"/>
            <a:ext cx="9129932" cy="6836899"/>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algn="ctr" defTabSz="914400" rtl="0" eaLnBrk="1" latinLnBrk="0" hangingPunct="1"/>
            <a:endParaRPr kumimoji="0" lang="en-US" sz="1800" kern="1200">
              <a:solidFill>
                <a:schemeClr val="lt1"/>
              </a:solidFill>
              <a:latin typeface="+mn-lt"/>
              <a:ea typeface="+mn-ea"/>
              <a:cs typeface="+mn-cs"/>
            </a:endParaRPr>
          </a:p>
        </p:txBody>
      </p:sp>
      <p:sp>
        <p:nvSpPr>
          <p:cNvPr id="8" name="Isosceles Triangle 7"/>
          <p:cNvSpPr/>
          <p:nvPr/>
        </p:nvSpPr>
        <p:spPr>
          <a:xfrm rot="5400000" flipV="1">
            <a:off x="7554353" y="309490"/>
            <a:ext cx="1892949" cy="1294228"/>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 name="Date Placeholder 3"/>
          <p:cNvSpPr>
            <a:spLocks noGrp="1"/>
          </p:cNvSpPr>
          <p:nvPr>
            <p:ph type="dt" sz="half" idx="10"/>
          </p:nvPr>
        </p:nvSpPr>
        <p:spPr>
          <a:xfrm>
            <a:off x="6955632" y="6477000"/>
            <a:ext cx="2133600" cy="304800"/>
          </a:xfrm>
        </p:spPr>
        <p:txBody>
          <a:bodyPr/>
          <a:lstStyle/>
          <a:p>
            <a:fld id="{1D8BD707-D9CF-40AE-B4C6-C98DA3205C09}" type="datetimeFigureOut">
              <a:rPr lang="en-US" smtClean="0"/>
              <a:pPr/>
              <a:t>6/1/2022</a:t>
            </a:fld>
            <a:endParaRPr lang="en-US"/>
          </a:p>
        </p:txBody>
      </p:sp>
      <p:sp>
        <p:nvSpPr>
          <p:cNvPr id="5" name="Footer Placeholder 4"/>
          <p:cNvSpPr>
            <a:spLocks noGrp="1"/>
          </p:cNvSpPr>
          <p:nvPr>
            <p:ph type="ftr" sz="quarter" idx="11"/>
          </p:nvPr>
        </p:nvSpPr>
        <p:spPr>
          <a:xfrm>
            <a:off x="2619376" y="6480969"/>
            <a:ext cx="4260056" cy="300831"/>
          </a:xfrm>
        </p:spPr>
        <p:txBody>
          <a:bodyPr/>
          <a:lstStyle/>
          <a:p>
            <a:endParaRPr lang="en-US"/>
          </a:p>
        </p:txBody>
      </p:sp>
      <p:sp>
        <p:nvSpPr>
          <p:cNvPr id="6" name="Slide Number Placeholder 5"/>
          <p:cNvSpPr>
            <a:spLocks noGrp="1"/>
          </p:cNvSpPr>
          <p:nvPr>
            <p:ph type="sldNum" sz="quarter" idx="12"/>
          </p:nvPr>
        </p:nvSpPr>
        <p:spPr>
          <a:xfrm>
            <a:off x="8451056" y="809624"/>
            <a:ext cx="502920" cy="300831"/>
          </a:xfrm>
        </p:spPr>
        <p:txBody>
          <a:bodyPr/>
          <a:lstStyle/>
          <a:p>
            <a:fld id="{B6F15528-21DE-4FAA-801E-634DDDAF4B2B}" type="slidenum">
              <a:rPr lang="en-US" smtClean="0"/>
              <a:pPr/>
              <a:t>‹#›</a:t>
            </a:fld>
            <a:endParaRPr lang="en-US"/>
          </a:p>
        </p:txBody>
      </p:sp>
      <p:cxnSp>
        <p:nvCxnSpPr>
          <p:cNvPr id="11" name="Straight Connector 10"/>
          <p:cNvCxnSpPr/>
          <p:nvPr/>
        </p:nvCxnSpPr>
        <p:spPr>
          <a:xfrm rot="10800000">
            <a:off x="6468794" y="9381"/>
            <a:ext cx="2672861"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0" y="7034"/>
            <a:ext cx="9136966"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81000" y="271464"/>
            <a:ext cx="7239000" cy="1362075"/>
          </a:xfrm>
        </p:spPr>
        <p:txBody>
          <a:bodyPr anchor="ctr"/>
          <a:lstStyle>
            <a:lvl1pPr marL="0" algn="l">
              <a:buNone/>
              <a:defRPr sz="3600" b="1"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81000" y="1633536"/>
            <a:ext cx="3886200" cy="2286000"/>
          </a:xfrm>
        </p:spPr>
        <p:txBody>
          <a:bodyPr anchor="t"/>
          <a:lstStyle>
            <a:lvl1pPr marL="54864" indent="0" algn="l">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lgn="l">
              <a:defRPr/>
            </a:lvl1p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722437"/>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722437"/>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4791456" y="6480969"/>
            <a:ext cx="2133600" cy="301752"/>
          </a:xfrm>
        </p:spPr>
        <p:txBody>
          <a:bodyPr/>
          <a:lstStyle/>
          <a:p>
            <a:fld id="{1D8BD707-D9CF-40AE-B4C6-C98DA3205C09}" type="datetimeFigureOut">
              <a:rPr lang="en-US" smtClean="0"/>
              <a:pPr/>
              <a:t>6/1/2022</a:t>
            </a:fld>
            <a:endParaRPr lang="en-US"/>
          </a:p>
        </p:txBody>
      </p:sp>
      <p:sp>
        <p:nvSpPr>
          <p:cNvPr id="6" name="Footer Placeholder 5"/>
          <p:cNvSpPr>
            <a:spLocks noGrp="1"/>
          </p:cNvSpPr>
          <p:nvPr>
            <p:ph type="ftr" sz="quarter" idx="11"/>
          </p:nvPr>
        </p:nvSpPr>
        <p:spPr>
          <a:xfrm>
            <a:off x="457200" y="6480969"/>
            <a:ext cx="4260056" cy="301752"/>
          </a:xfrm>
        </p:spPr>
        <p:txBody>
          <a:bodyPr/>
          <a:lstStyle/>
          <a:p>
            <a:endParaRPr lang="en-US"/>
          </a:p>
        </p:txBody>
      </p:sp>
      <p:sp>
        <p:nvSpPr>
          <p:cNvPr id="7" name="Slide Number Placeholder 6"/>
          <p:cNvSpPr>
            <a:spLocks noGrp="1"/>
          </p:cNvSpPr>
          <p:nvPr>
            <p:ph type="sldNum" sz="quarter" idx="12"/>
          </p:nvPr>
        </p:nvSpPr>
        <p:spPr>
          <a:xfrm>
            <a:off x="7589520" y="6480969"/>
            <a:ext cx="502920" cy="301752"/>
          </a:xfrm>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48198" y="290732"/>
            <a:ext cx="1066800" cy="6153912"/>
          </a:xfrm>
        </p:spPr>
        <p:txBody>
          <a:bodyPr vert="vert270" anchor="b"/>
          <a:lstStyle>
            <a:lvl1pPr marL="0" algn="ctr">
              <a:defRPr sz="3300" b="1">
                <a:ln w="6350">
                  <a:solidFill>
                    <a:schemeClr val="tx1"/>
                  </a:solidFill>
                </a:ln>
                <a:solidFill>
                  <a:schemeClr val="tx1"/>
                </a:solidFill>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365006" y="290732"/>
            <a:ext cx="581024" cy="301752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1365006" y="3427124"/>
            <a:ext cx="581024" cy="301752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2022230" y="290732"/>
            <a:ext cx="6858000" cy="3017520"/>
          </a:xfrm>
        </p:spPr>
        <p:txBody>
          <a:bodyPr/>
          <a:lstStyle>
            <a:lvl1pPr algn="l">
              <a:defRPr sz="2400"/>
            </a:lvl1pPr>
            <a:lvl2pPr algn="l">
              <a:defRPr sz="2000"/>
            </a:lvl2pPr>
            <a:lvl3pPr algn="l">
              <a:defRPr sz="1800"/>
            </a:lvl3pPr>
            <a:lvl4pPr algn="l">
              <a:defRPr sz="1600"/>
            </a:lvl4pPr>
            <a:lvl5pPr algn="l">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2022230" y="3427124"/>
            <a:ext cx="6858000" cy="3017520"/>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a:xfrm>
            <a:off x="4791456" y="6480969"/>
            <a:ext cx="2130552" cy="301752"/>
          </a:xfrm>
        </p:spPr>
        <p:txBody>
          <a:bodyPr/>
          <a:lstStyle/>
          <a:p>
            <a:fld id="{1D8BD707-D9CF-40AE-B4C6-C98DA3205C09}" type="datetimeFigureOut">
              <a:rPr lang="en-US" smtClean="0"/>
              <a:pPr/>
              <a:t>6/1/2022</a:t>
            </a:fld>
            <a:endParaRPr lang="en-US"/>
          </a:p>
        </p:txBody>
      </p:sp>
      <p:sp>
        <p:nvSpPr>
          <p:cNvPr id="8" name="Footer Placeholder 7"/>
          <p:cNvSpPr>
            <a:spLocks noGrp="1"/>
          </p:cNvSpPr>
          <p:nvPr>
            <p:ph type="ftr" sz="quarter" idx="11"/>
          </p:nvPr>
        </p:nvSpPr>
        <p:spPr>
          <a:xfrm>
            <a:off x="457200" y="6480969"/>
            <a:ext cx="4261104" cy="301752"/>
          </a:xfrm>
        </p:spPr>
        <p:txBody>
          <a:bodyPr/>
          <a:lstStyle/>
          <a:p>
            <a:endParaRPr lang="en-US"/>
          </a:p>
        </p:txBody>
      </p:sp>
      <p:sp>
        <p:nvSpPr>
          <p:cNvPr id="9" name="Slide Number Placeholder 8"/>
          <p:cNvSpPr>
            <a:spLocks noGrp="1"/>
          </p:cNvSpPr>
          <p:nvPr>
            <p:ph type="sldNum" sz="quarter" idx="12"/>
          </p:nvPr>
        </p:nvSpPr>
        <p:spPr>
          <a:xfrm>
            <a:off x="7589520" y="6483096"/>
            <a:ext cx="502920" cy="301752"/>
          </a:xfrm>
        </p:spPr>
        <p:txBody>
          <a:bodyPr/>
          <a:lstStyle>
            <a:lvl1pPr algn="ctr">
              <a:defRPr/>
            </a:lvl1p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1D8BD707-D9CF-40AE-B4C6-C98DA3205C09}" type="datetimeFigureOut">
              <a:rPr lang="en-US" smtClean="0"/>
              <a:pPr/>
              <a:t>6/1/2022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791456" y="6480969"/>
            <a:ext cx="2133600" cy="301752"/>
          </a:xfrm>
        </p:spPr>
        <p:txBody>
          <a:bodyPr/>
          <a:lstStyle/>
          <a:p>
            <a:fld id="{1D8BD707-D9CF-40AE-B4C6-C98DA3205C09}" type="datetimeFigureOut">
              <a:rPr lang="en-US" smtClean="0"/>
              <a:pPr/>
              <a:t>6/1/2022</a:t>
            </a:fld>
            <a:endParaRPr lang="en-US"/>
          </a:p>
        </p:txBody>
      </p:sp>
      <p:sp>
        <p:nvSpPr>
          <p:cNvPr id="3" name="Footer Placeholder 2"/>
          <p:cNvSpPr>
            <a:spLocks noGrp="1"/>
          </p:cNvSpPr>
          <p:nvPr>
            <p:ph type="ftr" sz="quarter" idx="11"/>
          </p:nvPr>
        </p:nvSpPr>
        <p:spPr>
          <a:xfrm>
            <a:off x="457200" y="6481890"/>
            <a:ext cx="4260056" cy="300831"/>
          </a:xfrm>
        </p:spPr>
        <p:txBody>
          <a:bodyPr/>
          <a:lstStyle/>
          <a:p>
            <a:endParaRPr lang="en-US"/>
          </a:p>
        </p:txBody>
      </p:sp>
      <p:sp>
        <p:nvSpPr>
          <p:cNvPr id="4" name="Slide Number Placeholder 3"/>
          <p:cNvSpPr>
            <a:spLocks noGrp="1"/>
          </p:cNvSpPr>
          <p:nvPr>
            <p:ph type="sldNum" sz="quarter" idx="12"/>
          </p:nvPr>
        </p:nvSpPr>
        <p:spPr>
          <a:xfrm>
            <a:off x="7589520" y="6480969"/>
            <a:ext cx="502920" cy="301752"/>
          </a:xfrm>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9456" y="367664"/>
            <a:ext cx="914400" cy="5943600"/>
          </a:xfrm>
        </p:spPr>
        <p:txBody>
          <a:bodyPr vert="vert270" anchor="b"/>
          <a:lstStyle>
            <a:lvl1pPr marL="0" marR="18288" algn="r">
              <a:spcBef>
                <a:spcPts val="0"/>
              </a:spcBef>
              <a:buNone/>
              <a:defRPr sz="2900" b="0" cap="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1135856" y="367664"/>
            <a:ext cx="2438400" cy="5943600"/>
          </a:xfrm>
        </p:spPr>
        <p:txBody>
          <a:bodyPr anchor="t"/>
          <a:lstStyle>
            <a:lvl1pPr marL="0" indent="0">
              <a:spcBef>
                <a:spcPts val="0"/>
              </a:spcBef>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651250" y="320040"/>
            <a:ext cx="5276088" cy="5989320"/>
          </a:xfrm>
        </p:spPr>
        <p:txBody>
          <a:bodyPr/>
          <a:lstStyle>
            <a:lvl1pPr>
              <a:spcBef>
                <a:spcPts val="0"/>
              </a:spcBef>
              <a:defRPr sz="3000"/>
            </a:lvl1pPr>
            <a:lvl2pPr>
              <a:defRPr sz="26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278976" y="6556248"/>
            <a:ext cx="2133600" cy="301752"/>
          </a:xfrm>
        </p:spPr>
        <p:txBody>
          <a:bodyPr/>
          <a:lstStyle>
            <a:lvl1pPr>
              <a:defRPr sz="900"/>
            </a:lvl1pPr>
          </a:lstStyle>
          <a:p>
            <a:fld id="{1D8BD707-D9CF-40AE-B4C6-C98DA3205C09}" type="datetimeFigureOut">
              <a:rPr lang="en-US" smtClean="0"/>
              <a:pPr/>
              <a:t>6/1/2022</a:t>
            </a:fld>
            <a:endParaRPr lang="en-US"/>
          </a:p>
        </p:txBody>
      </p:sp>
      <p:sp>
        <p:nvSpPr>
          <p:cNvPr id="6" name="Footer Placeholder 5"/>
          <p:cNvSpPr>
            <a:spLocks noGrp="1"/>
          </p:cNvSpPr>
          <p:nvPr>
            <p:ph type="ftr" sz="quarter" idx="11"/>
          </p:nvPr>
        </p:nvSpPr>
        <p:spPr>
          <a:xfrm>
            <a:off x="1135856" y="6556248"/>
            <a:ext cx="5143120" cy="301752"/>
          </a:xfrm>
        </p:spPr>
        <p:txBody>
          <a:bodyPr/>
          <a:lstStyle>
            <a:lvl1pPr>
              <a:defRPr sz="900"/>
            </a:lvl1pPr>
          </a:lstStyle>
          <a:p>
            <a:endParaRPr lang="en-US"/>
          </a:p>
        </p:txBody>
      </p:sp>
      <p:sp>
        <p:nvSpPr>
          <p:cNvPr id="7" name="Slide Number Placeholder 6"/>
          <p:cNvSpPr>
            <a:spLocks noGrp="1"/>
          </p:cNvSpPr>
          <p:nvPr>
            <p:ph type="sldNum" sz="quarter" idx="12"/>
          </p:nvPr>
        </p:nvSpPr>
        <p:spPr>
          <a:xfrm>
            <a:off x="8410576" y="6556248"/>
            <a:ext cx="502920" cy="301752"/>
          </a:xfrm>
        </p:spPr>
        <p:txBody>
          <a:bodyPr/>
          <a:lstStyle>
            <a:lvl1pPr>
              <a:defRPr sz="900"/>
            </a:lvl1p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9456" y="150896"/>
            <a:ext cx="914400" cy="6400800"/>
          </a:xfrm>
        </p:spPr>
        <p:txBody>
          <a:bodyPr vert="vert270" anchor="b"/>
          <a:lstStyle>
            <a:lvl1pPr marL="0" algn="l">
              <a:buNone/>
              <a:defRPr sz="3000" b="0" cap="all" baseline="0"/>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138237" y="373966"/>
            <a:ext cx="7333488" cy="5486400"/>
          </a:xfrm>
          <a:solidFill>
            <a:schemeClr val="bg2">
              <a:shade val="50000"/>
            </a:schemeClr>
          </a:solidFill>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1143000" y="5867400"/>
            <a:ext cx="7333488" cy="685800"/>
          </a:xfrm>
          <a:solidFill>
            <a:schemeClr val="accent1">
              <a:alpha val="15000"/>
            </a:schemeClr>
          </a:solidFill>
          <a:ln>
            <a:solidFill>
              <a:schemeClr val="accent1"/>
            </a:solidFill>
            <a:miter lim="800000"/>
          </a:ln>
        </p:spPr>
        <p:txBody>
          <a:bodyPr/>
          <a:lstStyle>
            <a:lvl1pPr marL="0" indent="0">
              <a:spcBef>
                <a:spcPts val="0"/>
              </a:spcBef>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108192" y="6556248"/>
            <a:ext cx="2103120" cy="301752"/>
          </a:xfrm>
        </p:spPr>
        <p:txBody>
          <a:bodyPr/>
          <a:lstStyle>
            <a:lvl1pPr>
              <a:defRPr sz="900"/>
            </a:lvl1pPr>
          </a:lstStyle>
          <a:p>
            <a:fld id="{1D8BD707-D9CF-40AE-B4C6-C98DA3205C09}" type="datetimeFigureOut">
              <a:rPr lang="en-US" smtClean="0"/>
              <a:pPr/>
              <a:t>6/1/2022</a:t>
            </a:fld>
            <a:endParaRPr lang="en-US"/>
          </a:p>
        </p:txBody>
      </p:sp>
      <p:sp>
        <p:nvSpPr>
          <p:cNvPr id="6" name="Footer Placeholder 5"/>
          <p:cNvSpPr>
            <a:spLocks noGrp="1"/>
          </p:cNvSpPr>
          <p:nvPr>
            <p:ph type="ftr" sz="quarter" idx="11"/>
          </p:nvPr>
        </p:nvSpPr>
        <p:spPr>
          <a:xfrm>
            <a:off x="1170432" y="6557169"/>
            <a:ext cx="4948072" cy="301752"/>
          </a:xfrm>
        </p:spPr>
        <p:txBody>
          <a:bodyPr/>
          <a:lstStyle>
            <a:lvl1pPr>
              <a:defRPr sz="900"/>
            </a:lvl1pPr>
          </a:lstStyle>
          <a:p>
            <a:endParaRPr lang="en-US"/>
          </a:p>
        </p:txBody>
      </p:sp>
      <p:sp>
        <p:nvSpPr>
          <p:cNvPr id="7" name="Slide Number Placeholder 6"/>
          <p:cNvSpPr>
            <a:spLocks noGrp="1"/>
          </p:cNvSpPr>
          <p:nvPr>
            <p:ph type="sldNum" sz="quarter" idx="12"/>
          </p:nvPr>
        </p:nvSpPr>
        <p:spPr>
          <a:xfrm>
            <a:off x="8217192" y="6556248"/>
            <a:ext cx="365760" cy="301752"/>
          </a:xfrm>
        </p:spPr>
        <p:txBody>
          <a:bodyPr/>
          <a:lstStyle>
            <a:lvl1pPr algn="ctr">
              <a:defRPr sz="900"/>
            </a:lvl1p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11" name="Right Triangle 10"/>
          <p:cNvSpPr/>
          <p:nvPr/>
        </p:nvSpPr>
        <p:spPr>
          <a:xfrm>
            <a:off x="7034" y="14068"/>
            <a:ext cx="9129932" cy="6836899"/>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cxnSp>
        <p:nvCxnSpPr>
          <p:cNvPr id="8" name="Straight Connector 7"/>
          <p:cNvCxnSpPr/>
          <p:nvPr/>
        </p:nvCxnSpPr>
        <p:spPr>
          <a:xfrm>
            <a:off x="0" y="7034"/>
            <a:ext cx="9136966"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10800000" flipV="1">
            <a:off x="6468794" y="4948410"/>
            <a:ext cx="2672861"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2" name="Title Placeholder 21"/>
          <p:cNvSpPr>
            <a:spLocks noGrp="1"/>
          </p:cNvSpPr>
          <p:nvPr>
            <p:ph type="title"/>
          </p:nvPr>
        </p:nvSpPr>
        <p:spPr>
          <a:xfrm>
            <a:off x="457200" y="267494"/>
            <a:ext cx="8229600" cy="1399032"/>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882808"/>
            <a:ext cx="8229600" cy="4572000"/>
          </a:xfrm>
          <a:prstGeom prst="rect">
            <a:avLst/>
          </a:prstGeom>
        </p:spPr>
        <p:txBody>
          <a:bodyPr vert="horz" anchor="t">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4791456" y="6480969"/>
            <a:ext cx="2133600" cy="301752"/>
          </a:xfrm>
          <a:prstGeom prst="rect">
            <a:avLst/>
          </a:prstGeom>
        </p:spPr>
        <p:txBody>
          <a:bodyPr vert="horz" anchor="b"/>
          <a:lstStyle>
            <a:lvl1pPr algn="l" eaLnBrk="1" latinLnBrk="0" hangingPunct="1">
              <a:defRPr kumimoji="0" sz="1000" b="0">
                <a:solidFill>
                  <a:schemeClr val="tx1"/>
                </a:solidFill>
              </a:defRPr>
            </a:lvl1pPr>
          </a:lstStyle>
          <a:p>
            <a:fld id="{1D8BD707-D9CF-40AE-B4C6-C98DA3205C09}" type="datetimeFigureOut">
              <a:rPr lang="en-US" smtClean="0"/>
              <a:pPr/>
              <a:t>6/1/2022</a:t>
            </a:fld>
            <a:endParaRPr lang="en-US"/>
          </a:p>
        </p:txBody>
      </p:sp>
      <p:sp>
        <p:nvSpPr>
          <p:cNvPr id="3" name="Footer Placeholder 2"/>
          <p:cNvSpPr>
            <a:spLocks noGrp="1"/>
          </p:cNvSpPr>
          <p:nvPr>
            <p:ph type="ftr" sz="quarter" idx="3"/>
          </p:nvPr>
        </p:nvSpPr>
        <p:spPr>
          <a:xfrm>
            <a:off x="457200" y="6481890"/>
            <a:ext cx="4260056" cy="300831"/>
          </a:xfrm>
          <a:prstGeom prst="rect">
            <a:avLst/>
          </a:prstGeom>
        </p:spPr>
        <p:txBody>
          <a:bodyPr vert="horz" anchor="b"/>
          <a:lstStyle>
            <a:lvl1pPr algn="r" eaLnBrk="1" latinLnBrk="0" hangingPunct="1">
              <a:defRPr kumimoji="0" sz="1000">
                <a:solidFill>
                  <a:schemeClr val="tx1"/>
                </a:solidFill>
              </a:defRPr>
            </a:lvl1pPr>
          </a:lstStyle>
          <a:p>
            <a:endParaRPr lang="en-US"/>
          </a:p>
        </p:txBody>
      </p:sp>
      <p:sp>
        <p:nvSpPr>
          <p:cNvPr id="23" name="Slide Number Placeholder 22"/>
          <p:cNvSpPr>
            <a:spLocks noGrp="1"/>
          </p:cNvSpPr>
          <p:nvPr>
            <p:ph type="sldNum" sz="quarter" idx="4"/>
          </p:nvPr>
        </p:nvSpPr>
        <p:spPr>
          <a:xfrm>
            <a:off x="7589520" y="6480969"/>
            <a:ext cx="502920" cy="301752"/>
          </a:xfrm>
          <a:prstGeom prst="rect">
            <a:avLst/>
          </a:prstGeom>
        </p:spPr>
        <p:txBody>
          <a:bodyPr vert="horz" anchor="b"/>
          <a:lstStyle>
            <a:lvl1pPr algn="ctr" eaLnBrk="1" latinLnBrk="0" hangingPunct="1">
              <a:defRPr kumimoji="0" sz="1200">
                <a:solidFill>
                  <a:schemeClr val="tx1"/>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txStyles>
    <p:titleStyle>
      <a:lvl1pPr marL="484632"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p:titleStyle>
    <p:bodyStyle>
      <a:lvl1pPr marL="448056"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822960" indent="-285750" algn="l" rtl="0" eaLnBrk="1" latinLnBrk="0" hangingPunct="1">
        <a:spcBef>
          <a:spcPct val="20000"/>
        </a:spcBef>
        <a:buClr>
          <a:schemeClr val="accent1"/>
        </a:buClr>
        <a:buSzPct val="95000"/>
        <a:buFont typeface="Verdana"/>
        <a:buChar char="›"/>
        <a:defRPr kumimoji="0" sz="2600" kern="1200">
          <a:solidFill>
            <a:schemeClr val="tx1"/>
          </a:solidFill>
          <a:latin typeface="+mn-lt"/>
          <a:ea typeface="+mn-ea"/>
          <a:cs typeface="+mn-cs"/>
        </a:defRPr>
      </a:lvl2pPr>
      <a:lvl3pPr marL="1106424" indent="-228600" algn="l" rtl="0" eaLnBrk="1" latinLnBrk="0" hangingPunct="1">
        <a:spcBef>
          <a:spcPct val="20000"/>
        </a:spcBef>
        <a:buClr>
          <a:schemeClr val="accent1"/>
        </a:buClr>
        <a:buFont typeface="Wingdings 2"/>
        <a:buChar char=""/>
        <a:defRPr kumimoji="0" sz="2400" kern="1200">
          <a:solidFill>
            <a:schemeClr val="tx1"/>
          </a:solidFill>
          <a:latin typeface="+mn-lt"/>
          <a:ea typeface="+mn-ea"/>
          <a:cs typeface="+mn-cs"/>
        </a:defRPr>
      </a:lvl3pPr>
      <a:lvl4pPr marL="1371600" indent="-210312" algn="l" rtl="0" eaLnBrk="1" latinLnBrk="0" hangingPunct="1">
        <a:spcBef>
          <a:spcPct val="20000"/>
        </a:spcBef>
        <a:buClr>
          <a:schemeClr val="accent1"/>
        </a:buClr>
        <a:buFont typeface="Wingdings 2"/>
        <a:buChar char=""/>
        <a:defRPr kumimoji="0" sz="2000" kern="1200">
          <a:solidFill>
            <a:schemeClr val="tx1"/>
          </a:solidFill>
          <a:latin typeface="+mn-lt"/>
          <a:ea typeface="+mn-ea"/>
          <a:cs typeface="+mn-cs"/>
        </a:defRPr>
      </a:lvl4pPr>
      <a:lvl5pPr marL="1600200" indent="-210312" algn="l" rtl="0" eaLnBrk="1" latinLnBrk="0" hangingPunct="1">
        <a:spcBef>
          <a:spcPct val="20000"/>
        </a:spcBef>
        <a:buClr>
          <a:schemeClr val="accent1">
            <a:tint val="75000"/>
          </a:schemeClr>
        </a:buClr>
        <a:buFont typeface="Wingdings 2"/>
        <a:buChar char=""/>
        <a:defRPr kumimoji="0" sz="1900" kern="1200">
          <a:solidFill>
            <a:schemeClr val="tx1"/>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kumimoji="0"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057400"/>
            <a:ext cx="8062912" cy="1470025"/>
          </a:xfrm>
        </p:spPr>
        <p:txBody>
          <a:bodyPr>
            <a:noAutofit/>
          </a:bodyPr>
          <a:lstStyle/>
          <a:p>
            <a:pPr algn="ctr"/>
            <a:r>
              <a:rPr lang="en-US" sz="3600" b="1" dirty="0" err="1"/>
              <a:t>Ebooks</a:t>
            </a:r>
            <a:r>
              <a:rPr lang="en-US" sz="3600" b="1" dirty="0"/>
              <a:t> recommendation system </a:t>
            </a:r>
            <a:br>
              <a:rPr lang="en-US" sz="3600" b="1" dirty="0"/>
            </a:br>
            <a:r>
              <a:rPr lang="en-US" sz="3600" b="1" dirty="0"/>
              <a:t>using </a:t>
            </a:r>
            <a:r>
              <a:rPr lang="en-US" sz="3600" b="1" dirty="0" smtClean="0"/>
              <a:t/>
            </a:r>
            <a:br>
              <a:rPr lang="en-US" sz="3600" b="1" dirty="0" smtClean="0"/>
            </a:br>
            <a:r>
              <a:rPr lang="en-US" sz="3600" b="1" dirty="0" smtClean="0"/>
              <a:t>reviewer </a:t>
            </a:r>
            <a:r>
              <a:rPr lang="en-US" sz="3600" b="1" dirty="0"/>
              <a:t>ratings</a:t>
            </a:r>
            <a:br>
              <a:rPr lang="en-US" sz="3600" b="1" dirty="0"/>
            </a:br>
            <a:r>
              <a:rPr lang="en-US" sz="3600" b="1" dirty="0"/>
              <a:t>&amp;</a:t>
            </a:r>
            <a:br>
              <a:rPr lang="en-US" sz="3600" b="1" dirty="0"/>
            </a:br>
            <a:r>
              <a:rPr lang="en-US" sz="3600" b="1" dirty="0"/>
              <a:t>Feedback</a:t>
            </a:r>
            <a:endParaRPr lang="en-IN" sz="3600" b="1" dirty="0"/>
          </a:p>
        </p:txBody>
      </p:sp>
      <p:sp>
        <p:nvSpPr>
          <p:cNvPr id="3" name="Subtitle 2"/>
          <p:cNvSpPr>
            <a:spLocks noGrp="1"/>
          </p:cNvSpPr>
          <p:nvPr>
            <p:ph type="subTitle" idx="1"/>
          </p:nvPr>
        </p:nvSpPr>
        <p:spPr>
          <a:xfrm>
            <a:off x="457200" y="2438400"/>
            <a:ext cx="8062912" cy="1752600"/>
          </a:xfrm>
        </p:spPr>
        <p:txBody>
          <a:bodyPr/>
          <a:lstStyle/>
          <a:p>
            <a:r>
              <a:rPr lang="en-IN" dirty="0" smtClean="0"/>
              <a:t>   </a:t>
            </a:r>
            <a:endParaRPr lang="en-IN" dirty="0"/>
          </a:p>
        </p:txBody>
      </p:sp>
      <p:sp>
        <p:nvSpPr>
          <p:cNvPr id="4" name="Rectangle 3"/>
          <p:cNvSpPr/>
          <p:nvPr/>
        </p:nvSpPr>
        <p:spPr>
          <a:xfrm>
            <a:off x="5562600" y="4038600"/>
            <a:ext cx="4572000" cy="2246769"/>
          </a:xfrm>
          <a:prstGeom prst="rect">
            <a:avLst/>
          </a:prstGeom>
        </p:spPr>
        <p:txBody>
          <a:bodyPr>
            <a:spAutoFit/>
          </a:bodyPr>
          <a:lstStyle/>
          <a:p>
            <a:endParaRPr lang="en-US" sz="2800" b="1" dirty="0"/>
          </a:p>
          <a:p>
            <a:r>
              <a:rPr lang="en-US" sz="2800" dirty="0">
                <a:latin typeface="Algerian" pitchFamily="82" charset="0"/>
              </a:rPr>
              <a:t>STUDENT </a:t>
            </a:r>
            <a:r>
              <a:rPr lang="en-US" sz="2800" dirty="0" smtClean="0">
                <a:latin typeface="Algerian" pitchFamily="82" charset="0"/>
              </a:rPr>
              <a:t> DETAILS</a:t>
            </a:r>
            <a:endParaRPr lang="en-US" sz="2800" dirty="0">
              <a:latin typeface="Algerian" pitchFamily="82" charset="0"/>
            </a:endParaRPr>
          </a:p>
          <a:p>
            <a:r>
              <a:rPr lang="en-US" sz="2800" b="1" dirty="0"/>
              <a:t> </a:t>
            </a:r>
            <a:r>
              <a:rPr lang="en-US" sz="2800" b="1" dirty="0" err="1"/>
              <a:t>K.Sasi</a:t>
            </a:r>
            <a:r>
              <a:rPr lang="en-US" sz="2800" b="1" dirty="0"/>
              <a:t> </a:t>
            </a:r>
            <a:r>
              <a:rPr lang="en-US" sz="2800" b="1" dirty="0" err="1"/>
              <a:t>Kiran</a:t>
            </a:r>
            <a:endParaRPr lang="en-US" sz="2800" b="1" dirty="0"/>
          </a:p>
          <a:p>
            <a:r>
              <a:rPr lang="en-US" sz="2800" b="1" dirty="0"/>
              <a:t> 2019202049</a:t>
            </a:r>
          </a:p>
          <a:p>
            <a:endParaRPr lang="en-IN" sz="2800" dirty="0"/>
          </a:p>
        </p:txBody>
      </p:sp>
      <p:sp>
        <p:nvSpPr>
          <p:cNvPr id="5" name="Rectangle 4"/>
          <p:cNvSpPr/>
          <p:nvPr/>
        </p:nvSpPr>
        <p:spPr>
          <a:xfrm>
            <a:off x="381000" y="4495800"/>
            <a:ext cx="3886200" cy="4401205"/>
          </a:xfrm>
          <a:prstGeom prst="rect">
            <a:avLst/>
          </a:prstGeom>
        </p:spPr>
        <p:txBody>
          <a:bodyPr wrap="square">
            <a:spAutoFit/>
          </a:bodyPr>
          <a:lstStyle/>
          <a:p>
            <a:pPr algn="just"/>
            <a:r>
              <a:rPr lang="en-IN" sz="2800" dirty="0">
                <a:latin typeface="Algerian" pitchFamily="82" charset="0"/>
              </a:rPr>
              <a:t>GUIDE </a:t>
            </a:r>
            <a:r>
              <a:rPr lang="en-IN" sz="2800" dirty="0" smtClean="0">
                <a:latin typeface="Algerian" pitchFamily="82" charset="0"/>
              </a:rPr>
              <a:t> DETAILS</a:t>
            </a:r>
            <a:endParaRPr lang="en-IN" sz="2800" dirty="0">
              <a:latin typeface="Algerian" pitchFamily="82" charset="0"/>
            </a:endParaRPr>
          </a:p>
          <a:p>
            <a:r>
              <a:rPr lang="en-US" sz="2800" b="1" dirty="0" err="1"/>
              <a:t>Ms.S.Kanimozhi</a:t>
            </a:r>
            <a:r>
              <a:rPr lang="en-US" sz="2800" b="1" dirty="0"/>
              <a:t>,</a:t>
            </a:r>
          </a:p>
          <a:p>
            <a:r>
              <a:rPr lang="en-US" sz="2800" b="1" dirty="0"/>
              <a:t>Teaching Fellow</a:t>
            </a:r>
          </a:p>
          <a:p>
            <a:r>
              <a:rPr lang="en-IN" sz="2800" dirty="0"/>
              <a:t>	</a:t>
            </a:r>
          </a:p>
          <a:p>
            <a:pPr algn="just"/>
            <a:endParaRPr lang="en-IN" sz="2800" dirty="0"/>
          </a:p>
          <a:p>
            <a:pPr algn="just"/>
            <a:r>
              <a:rPr lang="en-IN" sz="2800" dirty="0"/>
              <a:t>				</a:t>
            </a:r>
            <a:endParaRPr lang="en-US" sz="2800" b="1" dirty="0"/>
          </a:p>
          <a:p>
            <a:endParaRPr lang="en-US" sz="2800" b="1" dirty="0"/>
          </a:p>
          <a:p>
            <a:endParaRPr lang="en-US" sz="2800" b="1" dirty="0"/>
          </a:p>
          <a:p>
            <a:pPr algn="just"/>
            <a:endParaRPr lang="en-US" sz="2800" b="1" dirty="0"/>
          </a:p>
          <a:p>
            <a:pPr algn="just"/>
            <a:endParaRPr lang="en-IN" sz="2800" dirty="0"/>
          </a:p>
        </p:txBody>
      </p:sp>
    </p:spTree>
    <p:extLst>
      <p:ext uri="{BB962C8B-B14F-4D97-AF65-F5344CB8AC3E}">
        <p14:creationId xmlns:p14="http://schemas.microsoft.com/office/powerpoint/2010/main" val="2475293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992"/>
            <a:ext cx="8229600" cy="256592"/>
          </a:xfrm>
        </p:spPr>
        <p:txBody>
          <a:bodyPr>
            <a:normAutofit fontScale="90000"/>
          </a:bodyPr>
          <a:lstStyle/>
          <a:p>
            <a:pPr algn="ctr"/>
            <a:r>
              <a:rPr lang="en-IN" dirty="0" smtClean="0"/>
              <a:t>Flow diagram</a:t>
            </a:r>
            <a:endParaRPr lang="en-IN" dirty="0"/>
          </a:p>
        </p:txBody>
      </p:sp>
      <p:sp>
        <p:nvSpPr>
          <p:cNvPr id="4" name="Oval 3"/>
          <p:cNvSpPr/>
          <p:nvPr/>
        </p:nvSpPr>
        <p:spPr>
          <a:xfrm>
            <a:off x="4123742" y="609600"/>
            <a:ext cx="1295400" cy="762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IN" sz="1600" b="1" dirty="0" smtClean="0"/>
              <a:t>Get the set of words</a:t>
            </a:r>
            <a:endParaRPr lang="en-IN" sz="1600" b="1" dirty="0"/>
          </a:p>
        </p:txBody>
      </p:sp>
      <p:sp>
        <p:nvSpPr>
          <p:cNvPr id="5" name="Rectangle 4"/>
          <p:cNvSpPr/>
          <p:nvPr/>
        </p:nvSpPr>
        <p:spPr>
          <a:xfrm>
            <a:off x="1371600" y="1371600"/>
            <a:ext cx="2362200" cy="5334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smtClean="0"/>
              <a:t>Match the keyword</a:t>
            </a:r>
            <a:endParaRPr lang="en-IN" dirty="0"/>
          </a:p>
        </p:txBody>
      </p:sp>
      <p:sp>
        <p:nvSpPr>
          <p:cNvPr id="6" name="Rectangle 5"/>
          <p:cNvSpPr/>
          <p:nvPr/>
        </p:nvSpPr>
        <p:spPr>
          <a:xfrm>
            <a:off x="6286500" y="1371600"/>
            <a:ext cx="2362200" cy="5334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smtClean="0"/>
              <a:t>Recommendation system</a:t>
            </a:r>
            <a:endParaRPr lang="en-IN" dirty="0"/>
          </a:p>
        </p:txBody>
      </p:sp>
      <p:cxnSp>
        <p:nvCxnSpPr>
          <p:cNvPr id="12" name="Elbow Connector 11"/>
          <p:cNvCxnSpPr>
            <a:stCxn id="4" idx="2"/>
            <a:endCxn id="5" idx="0"/>
          </p:cNvCxnSpPr>
          <p:nvPr/>
        </p:nvCxnSpPr>
        <p:spPr>
          <a:xfrm rot="10800000" flipV="1">
            <a:off x="2552700" y="990600"/>
            <a:ext cx="1571042" cy="381000"/>
          </a:xfrm>
          <a:prstGeom prst="bentConnector2">
            <a:avLst/>
          </a:prstGeom>
          <a:ln>
            <a:tailEnd type="arrow"/>
          </a:ln>
        </p:spPr>
        <p:style>
          <a:lnRef idx="2">
            <a:schemeClr val="accent2"/>
          </a:lnRef>
          <a:fillRef idx="1">
            <a:schemeClr val="lt1"/>
          </a:fillRef>
          <a:effectRef idx="0">
            <a:schemeClr val="accent2"/>
          </a:effectRef>
          <a:fontRef idx="minor">
            <a:schemeClr val="dk1"/>
          </a:fontRef>
        </p:style>
      </p:cxnSp>
      <p:cxnSp>
        <p:nvCxnSpPr>
          <p:cNvPr id="26" name="Straight Arrow Connector 25"/>
          <p:cNvCxnSpPr>
            <a:stCxn id="5" idx="3"/>
            <a:endCxn id="6" idx="1"/>
          </p:cNvCxnSpPr>
          <p:nvPr/>
        </p:nvCxnSpPr>
        <p:spPr>
          <a:xfrm>
            <a:off x="3733800" y="1638300"/>
            <a:ext cx="2552700" cy="0"/>
          </a:xfrm>
          <a:prstGeom prst="straightConnector1">
            <a:avLst/>
          </a:prstGeom>
          <a:ln>
            <a:tailEnd type="arrow"/>
          </a:ln>
        </p:spPr>
        <p:style>
          <a:lnRef idx="2">
            <a:schemeClr val="accent2"/>
          </a:lnRef>
          <a:fillRef idx="1">
            <a:schemeClr val="lt1"/>
          </a:fillRef>
          <a:effectRef idx="0">
            <a:schemeClr val="accent2"/>
          </a:effectRef>
          <a:fontRef idx="minor">
            <a:schemeClr val="dk1"/>
          </a:fontRef>
        </p:style>
      </p:cxnSp>
      <p:sp>
        <p:nvSpPr>
          <p:cNvPr id="27" name="Rectangle 26"/>
          <p:cNvSpPr/>
          <p:nvPr/>
        </p:nvSpPr>
        <p:spPr>
          <a:xfrm>
            <a:off x="6629400" y="2525485"/>
            <a:ext cx="1676400" cy="16764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IN" sz="1700" b="1" dirty="0" smtClean="0">
                <a:solidFill>
                  <a:schemeClr val="bg1"/>
                </a:solidFill>
              </a:rPr>
              <a:t>Collaborative filtering process</a:t>
            </a:r>
            <a:endParaRPr lang="en-IN" sz="1700" b="1" dirty="0">
              <a:solidFill>
                <a:schemeClr val="bg1"/>
              </a:solidFill>
            </a:endParaRPr>
          </a:p>
        </p:txBody>
      </p:sp>
      <p:cxnSp>
        <p:nvCxnSpPr>
          <p:cNvPr id="29" name="Straight Arrow Connector 28"/>
          <p:cNvCxnSpPr>
            <a:stCxn id="6" idx="2"/>
            <a:endCxn id="27" idx="0"/>
          </p:cNvCxnSpPr>
          <p:nvPr/>
        </p:nvCxnSpPr>
        <p:spPr>
          <a:xfrm>
            <a:off x="7467600" y="1905000"/>
            <a:ext cx="0" cy="620485"/>
          </a:xfrm>
          <a:prstGeom prst="straightConnector1">
            <a:avLst/>
          </a:prstGeom>
          <a:ln>
            <a:tailEnd type="arrow"/>
          </a:ln>
        </p:spPr>
        <p:style>
          <a:lnRef idx="2">
            <a:schemeClr val="accent2"/>
          </a:lnRef>
          <a:fillRef idx="1">
            <a:schemeClr val="lt1"/>
          </a:fillRef>
          <a:effectRef idx="0">
            <a:schemeClr val="accent2"/>
          </a:effectRef>
          <a:fontRef idx="minor">
            <a:schemeClr val="dk1"/>
          </a:fontRef>
        </p:style>
      </p:cxnSp>
      <p:sp>
        <p:nvSpPr>
          <p:cNvPr id="31" name="Rectangle 30"/>
          <p:cNvSpPr/>
          <p:nvPr/>
        </p:nvSpPr>
        <p:spPr>
          <a:xfrm>
            <a:off x="3337832" y="2593909"/>
            <a:ext cx="2438400" cy="153955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IN"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8957"/>
          <a:stretch/>
        </p:blipFill>
        <p:spPr bwMode="auto">
          <a:xfrm>
            <a:off x="3547168" y="3311458"/>
            <a:ext cx="2133017" cy="777571"/>
          </a:xfrm>
          <a:prstGeom prst="rect">
            <a:avLst/>
          </a:prstGeom>
          <a:ln/>
        </p:spPr>
        <p:style>
          <a:lnRef idx="2">
            <a:schemeClr val="accent2"/>
          </a:lnRef>
          <a:fillRef idx="1">
            <a:schemeClr val="lt1"/>
          </a:fillRef>
          <a:effectRef idx="0">
            <a:schemeClr val="accent2"/>
          </a:effectRef>
          <a:fontRef idx="minor">
            <a:schemeClr val="dk1"/>
          </a:fontRef>
        </p:style>
      </p:pic>
      <p:sp>
        <p:nvSpPr>
          <p:cNvPr id="32" name="TextBox 31"/>
          <p:cNvSpPr txBox="1"/>
          <p:nvPr/>
        </p:nvSpPr>
        <p:spPr>
          <a:xfrm>
            <a:off x="3756426" y="2867226"/>
            <a:ext cx="171450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IN" b="1" dirty="0" smtClean="0">
                <a:solidFill>
                  <a:schemeClr val="bg1"/>
                </a:solidFill>
              </a:rPr>
              <a:t>Result</a:t>
            </a:r>
            <a:endParaRPr lang="en-IN" b="1" dirty="0">
              <a:solidFill>
                <a:schemeClr val="bg1"/>
              </a:solidFill>
            </a:endParaRPr>
          </a:p>
        </p:txBody>
      </p:sp>
      <p:sp>
        <p:nvSpPr>
          <p:cNvPr id="33" name="Rectangle 32"/>
          <p:cNvSpPr/>
          <p:nvPr/>
        </p:nvSpPr>
        <p:spPr>
          <a:xfrm>
            <a:off x="114300" y="4133460"/>
            <a:ext cx="2514600" cy="9144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smtClean="0">
                <a:solidFill>
                  <a:schemeClr val="bg1"/>
                </a:solidFill>
              </a:rPr>
              <a:t>Genre similarity</a:t>
            </a:r>
            <a:endParaRPr lang="en-IN" dirty="0">
              <a:solidFill>
                <a:schemeClr val="bg1"/>
              </a:solidFill>
            </a:endParaRPr>
          </a:p>
        </p:txBody>
      </p:sp>
      <p:sp>
        <p:nvSpPr>
          <p:cNvPr id="37" name="Rectangle 36"/>
          <p:cNvSpPr/>
          <p:nvPr/>
        </p:nvSpPr>
        <p:spPr>
          <a:xfrm>
            <a:off x="3337832" y="5061856"/>
            <a:ext cx="2438400" cy="16002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7168" y="5715000"/>
            <a:ext cx="1916294" cy="830263"/>
          </a:xfrm>
          <a:prstGeom prst="rect">
            <a:avLst/>
          </a:prstGeom>
          <a:ln/>
        </p:spPr>
        <p:style>
          <a:lnRef idx="2">
            <a:schemeClr val="accent2"/>
          </a:lnRef>
          <a:fillRef idx="1">
            <a:schemeClr val="lt1"/>
          </a:fillRef>
          <a:effectRef idx="0">
            <a:schemeClr val="accent2"/>
          </a:effectRef>
          <a:fontRef idx="minor">
            <a:schemeClr val="dk1"/>
          </a:fontRef>
        </p:style>
      </p:pic>
      <p:sp>
        <p:nvSpPr>
          <p:cNvPr id="48" name="TextBox 47"/>
          <p:cNvSpPr txBox="1"/>
          <p:nvPr/>
        </p:nvSpPr>
        <p:spPr>
          <a:xfrm>
            <a:off x="3681315" y="5257800"/>
            <a:ext cx="171450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IN" b="1" dirty="0" smtClean="0">
                <a:solidFill>
                  <a:schemeClr val="bg1"/>
                </a:solidFill>
              </a:rPr>
              <a:t>Result</a:t>
            </a:r>
            <a:endParaRPr lang="en-IN" b="1" dirty="0">
              <a:solidFill>
                <a:schemeClr val="bg1"/>
              </a:solidFill>
            </a:endParaRPr>
          </a:p>
        </p:txBody>
      </p:sp>
      <p:cxnSp>
        <p:nvCxnSpPr>
          <p:cNvPr id="50" name="Straight Arrow Connector 49"/>
          <p:cNvCxnSpPr>
            <a:stCxn id="27" idx="1"/>
          </p:cNvCxnSpPr>
          <p:nvPr/>
        </p:nvCxnSpPr>
        <p:spPr>
          <a:xfrm flipH="1">
            <a:off x="5867400" y="3363685"/>
            <a:ext cx="762000" cy="0"/>
          </a:xfrm>
          <a:prstGeom prst="straightConnector1">
            <a:avLst/>
          </a:prstGeom>
          <a:ln>
            <a:tailEnd type="arrow"/>
          </a:ln>
        </p:spPr>
        <p:style>
          <a:lnRef idx="2">
            <a:schemeClr val="accent2"/>
          </a:lnRef>
          <a:fillRef idx="1">
            <a:schemeClr val="lt1"/>
          </a:fillRef>
          <a:effectRef idx="0">
            <a:schemeClr val="accent2"/>
          </a:effectRef>
          <a:fontRef idx="minor">
            <a:schemeClr val="dk1"/>
          </a:fontRef>
        </p:style>
      </p:cxnSp>
      <p:cxnSp>
        <p:nvCxnSpPr>
          <p:cNvPr id="52" name="Elbow Connector 51"/>
          <p:cNvCxnSpPr>
            <a:stCxn id="31" idx="1"/>
            <a:endCxn id="33" idx="0"/>
          </p:cNvCxnSpPr>
          <p:nvPr/>
        </p:nvCxnSpPr>
        <p:spPr>
          <a:xfrm rot="10800000" flipV="1">
            <a:off x="1371600" y="3363684"/>
            <a:ext cx="1966232" cy="769775"/>
          </a:xfrm>
          <a:prstGeom prst="bentConnector2">
            <a:avLst/>
          </a:prstGeom>
          <a:ln>
            <a:tailEnd type="arrow"/>
          </a:ln>
        </p:spPr>
        <p:style>
          <a:lnRef idx="2">
            <a:schemeClr val="accent2"/>
          </a:lnRef>
          <a:fillRef idx="1">
            <a:schemeClr val="lt1"/>
          </a:fillRef>
          <a:effectRef idx="0">
            <a:schemeClr val="accent2"/>
          </a:effectRef>
          <a:fontRef idx="minor">
            <a:schemeClr val="dk1"/>
          </a:fontRef>
        </p:style>
      </p:cxnSp>
      <p:cxnSp>
        <p:nvCxnSpPr>
          <p:cNvPr id="54" name="Elbow Connector 53"/>
          <p:cNvCxnSpPr>
            <a:stCxn id="33" idx="2"/>
            <a:endCxn id="37" idx="1"/>
          </p:cNvCxnSpPr>
          <p:nvPr/>
        </p:nvCxnSpPr>
        <p:spPr>
          <a:xfrm rot="16200000" flipH="1">
            <a:off x="1947668" y="4471792"/>
            <a:ext cx="814096" cy="1966232"/>
          </a:xfrm>
          <a:prstGeom prst="bentConnector2">
            <a:avLst/>
          </a:prstGeom>
          <a:ln>
            <a:tailEnd type="arrow"/>
          </a:ln>
        </p:spPr>
        <p:style>
          <a:lnRef idx="2">
            <a:schemeClr val="accent2"/>
          </a:lnRef>
          <a:fillRef idx="1">
            <a:schemeClr val="lt1"/>
          </a:fillRef>
          <a:effectRef idx="0">
            <a:schemeClr val="accent2"/>
          </a:effectRef>
          <a:fontRef idx="minor">
            <a:schemeClr val="dk1"/>
          </a:fontRef>
        </p:style>
      </p:cxnSp>
      <p:sp>
        <p:nvSpPr>
          <p:cNvPr id="55" name="Rounded Rectangle 54"/>
          <p:cNvSpPr/>
          <p:nvPr/>
        </p:nvSpPr>
        <p:spPr>
          <a:xfrm>
            <a:off x="6553200" y="5161998"/>
            <a:ext cx="2209800" cy="133894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smtClean="0"/>
              <a:t>Recommended books (display as order by feedback)</a:t>
            </a:r>
            <a:endParaRPr lang="en-IN" dirty="0"/>
          </a:p>
        </p:txBody>
      </p:sp>
      <p:sp>
        <p:nvSpPr>
          <p:cNvPr id="60" name="Content Placeholder 59"/>
          <p:cNvSpPr>
            <a:spLocks noGrp="1"/>
          </p:cNvSpPr>
          <p:nvPr>
            <p:ph idx="1"/>
          </p:nvPr>
        </p:nvSpPr>
        <p:spPr/>
        <p:txBody>
          <a:bodyPr/>
          <a:lstStyle/>
          <a:p>
            <a:pPr marL="64008" indent="0">
              <a:buNone/>
            </a:pPr>
            <a:r>
              <a:rPr lang="en-IN" dirty="0" smtClean="0"/>
              <a:t>  </a:t>
            </a:r>
            <a:endParaRPr lang="en-IN" dirty="0"/>
          </a:p>
        </p:txBody>
      </p:sp>
      <p:cxnSp>
        <p:nvCxnSpPr>
          <p:cNvPr id="63" name="Straight Arrow Connector 62"/>
          <p:cNvCxnSpPr>
            <a:stCxn id="37" idx="3"/>
          </p:cNvCxnSpPr>
          <p:nvPr/>
        </p:nvCxnSpPr>
        <p:spPr>
          <a:xfrm>
            <a:off x="5776232" y="5861956"/>
            <a:ext cx="700768" cy="0"/>
          </a:xfrm>
          <a:prstGeom prst="straightConnector1">
            <a:avLst/>
          </a:prstGeom>
          <a:ln>
            <a:tailEnd type="arrow"/>
          </a:ln>
        </p:spPr>
        <p:style>
          <a:lnRef idx="2">
            <a:schemeClr val="accent2"/>
          </a:lnRef>
          <a:fillRef idx="1">
            <a:schemeClr val="lt1"/>
          </a:fillRef>
          <a:effectRef idx="0">
            <a:schemeClr val="accent2"/>
          </a:effectRef>
          <a:fontRef idx="minor">
            <a:schemeClr val="dk1"/>
          </a:fontRef>
        </p:style>
      </p:cxnSp>
      <p:sp>
        <p:nvSpPr>
          <p:cNvPr id="1024" name="TextBox 1023"/>
          <p:cNvSpPr txBox="1"/>
          <p:nvPr/>
        </p:nvSpPr>
        <p:spPr>
          <a:xfrm>
            <a:off x="3242368" y="600269"/>
            <a:ext cx="304800" cy="369332"/>
          </a:xfrm>
          <a:prstGeom prst="rect">
            <a:avLst/>
          </a:prstGeom>
          <a:noFill/>
        </p:spPr>
        <p:txBody>
          <a:bodyPr wrap="square" rtlCol="0">
            <a:spAutoFit/>
          </a:bodyPr>
          <a:lstStyle/>
          <a:p>
            <a:r>
              <a:rPr lang="en-IN" dirty="0" smtClean="0"/>
              <a:t>1</a:t>
            </a:r>
            <a:endParaRPr lang="en-IN" dirty="0"/>
          </a:p>
        </p:txBody>
      </p:sp>
      <p:sp>
        <p:nvSpPr>
          <p:cNvPr id="68" name="TextBox 67"/>
          <p:cNvSpPr txBox="1"/>
          <p:nvPr/>
        </p:nvSpPr>
        <p:spPr>
          <a:xfrm>
            <a:off x="4674713" y="1653851"/>
            <a:ext cx="304800" cy="369332"/>
          </a:xfrm>
          <a:prstGeom prst="rect">
            <a:avLst/>
          </a:prstGeom>
          <a:noFill/>
        </p:spPr>
        <p:txBody>
          <a:bodyPr wrap="square" rtlCol="0">
            <a:spAutoFit/>
          </a:bodyPr>
          <a:lstStyle/>
          <a:p>
            <a:r>
              <a:rPr lang="en-IN" dirty="0"/>
              <a:t>2</a:t>
            </a:r>
          </a:p>
        </p:txBody>
      </p:sp>
      <p:sp>
        <p:nvSpPr>
          <p:cNvPr id="69" name="TextBox 68"/>
          <p:cNvSpPr txBox="1"/>
          <p:nvPr/>
        </p:nvSpPr>
        <p:spPr>
          <a:xfrm>
            <a:off x="7162800" y="2015016"/>
            <a:ext cx="304800" cy="369332"/>
          </a:xfrm>
          <a:prstGeom prst="rect">
            <a:avLst/>
          </a:prstGeom>
          <a:noFill/>
        </p:spPr>
        <p:txBody>
          <a:bodyPr wrap="square" rtlCol="0">
            <a:spAutoFit/>
          </a:bodyPr>
          <a:lstStyle/>
          <a:p>
            <a:r>
              <a:rPr lang="en-IN" dirty="0"/>
              <a:t>3</a:t>
            </a:r>
          </a:p>
        </p:txBody>
      </p:sp>
      <p:sp>
        <p:nvSpPr>
          <p:cNvPr id="70" name="TextBox 69"/>
          <p:cNvSpPr txBox="1"/>
          <p:nvPr/>
        </p:nvSpPr>
        <p:spPr>
          <a:xfrm>
            <a:off x="6126616" y="2994352"/>
            <a:ext cx="304800" cy="369332"/>
          </a:xfrm>
          <a:prstGeom prst="rect">
            <a:avLst/>
          </a:prstGeom>
          <a:noFill/>
        </p:spPr>
        <p:txBody>
          <a:bodyPr wrap="square" rtlCol="0">
            <a:spAutoFit/>
          </a:bodyPr>
          <a:lstStyle/>
          <a:p>
            <a:r>
              <a:rPr lang="en-IN" dirty="0"/>
              <a:t>4</a:t>
            </a:r>
          </a:p>
        </p:txBody>
      </p:sp>
      <p:sp>
        <p:nvSpPr>
          <p:cNvPr id="71" name="TextBox 70"/>
          <p:cNvSpPr txBox="1"/>
          <p:nvPr/>
        </p:nvSpPr>
        <p:spPr>
          <a:xfrm>
            <a:off x="2247900" y="2957677"/>
            <a:ext cx="304800" cy="369332"/>
          </a:xfrm>
          <a:prstGeom prst="rect">
            <a:avLst/>
          </a:prstGeom>
          <a:noFill/>
        </p:spPr>
        <p:txBody>
          <a:bodyPr wrap="square" rtlCol="0">
            <a:spAutoFit/>
          </a:bodyPr>
          <a:lstStyle/>
          <a:p>
            <a:r>
              <a:rPr lang="en-IN" dirty="0"/>
              <a:t>5</a:t>
            </a:r>
          </a:p>
        </p:txBody>
      </p:sp>
      <p:sp>
        <p:nvSpPr>
          <p:cNvPr id="72" name="TextBox 71"/>
          <p:cNvSpPr txBox="1"/>
          <p:nvPr/>
        </p:nvSpPr>
        <p:spPr>
          <a:xfrm>
            <a:off x="2260321" y="5442466"/>
            <a:ext cx="304800" cy="369332"/>
          </a:xfrm>
          <a:prstGeom prst="rect">
            <a:avLst/>
          </a:prstGeom>
          <a:noFill/>
        </p:spPr>
        <p:txBody>
          <a:bodyPr wrap="square" rtlCol="0">
            <a:spAutoFit/>
          </a:bodyPr>
          <a:lstStyle/>
          <a:p>
            <a:r>
              <a:rPr lang="en-IN" dirty="0"/>
              <a:t>6</a:t>
            </a:r>
          </a:p>
        </p:txBody>
      </p:sp>
      <p:sp>
        <p:nvSpPr>
          <p:cNvPr id="73" name="TextBox 72"/>
          <p:cNvSpPr txBox="1"/>
          <p:nvPr/>
        </p:nvSpPr>
        <p:spPr>
          <a:xfrm>
            <a:off x="6019800" y="5435310"/>
            <a:ext cx="304800" cy="369332"/>
          </a:xfrm>
          <a:prstGeom prst="rect">
            <a:avLst/>
          </a:prstGeom>
          <a:noFill/>
        </p:spPr>
        <p:txBody>
          <a:bodyPr wrap="square" rtlCol="0">
            <a:spAutoFit/>
          </a:bodyPr>
          <a:lstStyle/>
          <a:p>
            <a:r>
              <a:rPr lang="en-IN" dirty="0"/>
              <a:t>7</a:t>
            </a:r>
          </a:p>
        </p:txBody>
      </p:sp>
    </p:spTree>
    <p:extLst>
      <p:ext uri="{BB962C8B-B14F-4D97-AF65-F5344CB8AC3E}">
        <p14:creationId xmlns:p14="http://schemas.microsoft.com/office/powerpoint/2010/main" val="2459275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a:t>
            </a:r>
            <a:endParaRPr lang="en-IN" dirty="0"/>
          </a:p>
        </p:txBody>
      </p:sp>
      <p:sp>
        <p:nvSpPr>
          <p:cNvPr id="3" name="Content Placeholder 2"/>
          <p:cNvSpPr>
            <a:spLocks noGrp="1"/>
          </p:cNvSpPr>
          <p:nvPr>
            <p:ph idx="1"/>
          </p:nvPr>
        </p:nvSpPr>
        <p:spPr>
          <a:xfrm>
            <a:off x="76200" y="762000"/>
            <a:ext cx="8229600" cy="4572000"/>
          </a:xfrm>
        </p:spPr>
        <p:txBody>
          <a:bodyPr/>
          <a:lstStyle/>
          <a:p>
            <a:r>
              <a:rPr lang="en-IN" dirty="0" smtClean="0"/>
              <a:t>Home page</a:t>
            </a:r>
            <a:endParaRPr lang="en-IN" dirty="0"/>
          </a:p>
        </p:txBody>
      </p:sp>
      <p:sp>
        <p:nvSpPr>
          <p:cNvPr id="4" name="Title 1"/>
          <p:cNvSpPr txBox="1">
            <a:spLocks/>
          </p:cNvSpPr>
          <p:nvPr/>
        </p:nvSpPr>
        <p:spPr>
          <a:xfrm>
            <a:off x="457200" y="-13996"/>
            <a:ext cx="8229600" cy="775996"/>
          </a:xfrm>
          <a:prstGeom prst="rect">
            <a:avLst/>
          </a:prstGeom>
        </p:spPr>
        <p:txBody>
          <a:bodyPr vert="horz" anchor="ctr">
            <a:normAutofit/>
          </a:bodyPr>
          <a:lstStyle>
            <a:lvl1pPr marL="484632"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a:lstStyle>
          <a:p>
            <a:pPr algn="ctr"/>
            <a:r>
              <a:rPr lang="en-IN" smtClean="0"/>
              <a:t>Module based outputs</a:t>
            </a:r>
            <a:endParaRPr lang="en-IN" dirty="0"/>
          </a:p>
        </p:txBody>
      </p:sp>
      <p:pic>
        <p:nvPicPr>
          <p:cNvPr id="112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962149"/>
            <a:ext cx="9215746" cy="3981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049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64008" indent="0">
              <a:buNone/>
            </a:pPr>
            <a:r>
              <a:rPr lang="en-IN" dirty="0" smtClean="0"/>
              <a:t>  </a:t>
            </a:r>
            <a:endParaRPr lang="en-IN" dirty="0"/>
          </a:p>
        </p:txBody>
      </p:sp>
      <p:sp>
        <p:nvSpPr>
          <p:cNvPr id="4" name="Title 1"/>
          <p:cNvSpPr txBox="1">
            <a:spLocks/>
          </p:cNvSpPr>
          <p:nvPr/>
        </p:nvSpPr>
        <p:spPr>
          <a:xfrm>
            <a:off x="-381000" y="1253396"/>
            <a:ext cx="8229600" cy="494506"/>
          </a:xfrm>
          <a:prstGeom prst="rect">
            <a:avLst/>
          </a:prstGeom>
        </p:spPr>
        <p:txBody>
          <a:bodyPr vert="horz" anchor="ctr">
            <a:normAutofit fontScale="75000" lnSpcReduction="20000"/>
          </a:bodyPr>
          <a:lstStyle>
            <a:lvl1pPr marL="484632"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a:lstStyle>
          <a:p>
            <a:r>
              <a:rPr lang="en-IN" dirty="0" smtClean="0">
                <a:solidFill>
                  <a:schemeClr val="tx1"/>
                </a:solidFill>
              </a:rPr>
              <a:t>1. Search by name </a:t>
            </a:r>
            <a:endParaRPr lang="en-IN" dirty="0">
              <a:solidFill>
                <a:schemeClr val="tx1"/>
              </a:solidFill>
            </a:endParaRPr>
          </a:p>
        </p:txBody>
      </p:sp>
      <p:sp>
        <p:nvSpPr>
          <p:cNvPr id="6" name="Title 1"/>
          <p:cNvSpPr txBox="1">
            <a:spLocks/>
          </p:cNvSpPr>
          <p:nvPr/>
        </p:nvSpPr>
        <p:spPr>
          <a:xfrm>
            <a:off x="409418" y="2362200"/>
            <a:ext cx="8229600" cy="494506"/>
          </a:xfrm>
          <a:prstGeom prst="rect">
            <a:avLst/>
          </a:prstGeom>
        </p:spPr>
        <p:txBody>
          <a:bodyPr vert="horz" anchor="ctr">
            <a:normAutofit fontScale="75000" lnSpcReduction="20000"/>
          </a:bodyPr>
          <a:lstStyle>
            <a:lvl1pPr marL="484632"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a:lstStyle>
          <a:p>
            <a:pPr algn="ctr"/>
            <a:r>
              <a:rPr lang="en-IN" b="1" dirty="0" smtClean="0">
                <a:solidFill>
                  <a:schemeClr val="tx1"/>
                </a:solidFill>
              </a:rPr>
              <a:t>USER  INPUT</a:t>
            </a:r>
            <a:endParaRPr lang="en-IN" b="1" dirty="0">
              <a:solidFill>
                <a:schemeClr val="tx1"/>
              </a:solidFill>
            </a:endParaRPr>
          </a:p>
        </p:txBody>
      </p:sp>
      <p:sp>
        <p:nvSpPr>
          <p:cNvPr id="5" name="Title 4"/>
          <p:cNvSpPr>
            <a:spLocks noGrp="1"/>
          </p:cNvSpPr>
          <p:nvPr>
            <p:ph type="title"/>
          </p:nvPr>
        </p:nvSpPr>
        <p:spPr/>
        <p:txBody>
          <a:bodyPr/>
          <a:lstStyle/>
          <a:p>
            <a:r>
              <a:rPr lang="en-IN" dirty="0" smtClean="0"/>
              <a:t>  </a:t>
            </a:r>
            <a:endParaRPr lang="en-IN"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3276600"/>
            <a:ext cx="8858144" cy="3189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238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a:t>
            </a:r>
            <a:endParaRPr lang="en-IN" dirty="0"/>
          </a:p>
        </p:txBody>
      </p:sp>
      <p:sp>
        <p:nvSpPr>
          <p:cNvPr id="3" name="Content Placeholder 2"/>
          <p:cNvSpPr>
            <a:spLocks noGrp="1"/>
          </p:cNvSpPr>
          <p:nvPr>
            <p:ph idx="1"/>
          </p:nvPr>
        </p:nvSpPr>
        <p:spPr>
          <a:xfrm>
            <a:off x="368390" y="-152400"/>
            <a:ext cx="8229600" cy="4572000"/>
          </a:xfrm>
        </p:spPr>
        <p:txBody>
          <a:bodyPr/>
          <a:lstStyle/>
          <a:p>
            <a:pPr marL="64008" indent="0">
              <a:buNone/>
            </a:pPr>
            <a:r>
              <a:rPr lang="en-IN" dirty="0" smtClean="0"/>
              <a:t>System Output</a:t>
            </a:r>
            <a:endParaRPr lang="en-IN" dirty="0"/>
          </a:p>
        </p:txBody>
      </p:sp>
      <p:pic>
        <p:nvPicPr>
          <p:cNvPr id="30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6675"/>
          <a:stretch/>
        </p:blipFill>
        <p:spPr bwMode="auto">
          <a:xfrm>
            <a:off x="76200" y="3714750"/>
            <a:ext cx="8813980" cy="307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452619"/>
            <a:ext cx="8813980" cy="3251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2853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a:t>
            </a:r>
            <a:endParaRPr lang="en-IN" dirty="0"/>
          </a:p>
        </p:txBody>
      </p:sp>
      <p:sp>
        <p:nvSpPr>
          <p:cNvPr id="3" name="Content Placeholder 2"/>
          <p:cNvSpPr>
            <a:spLocks noGrp="1"/>
          </p:cNvSpPr>
          <p:nvPr>
            <p:ph idx="1"/>
          </p:nvPr>
        </p:nvSpPr>
        <p:spPr>
          <a:xfrm>
            <a:off x="304800" y="76200"/>
            <a:ext cx="8229600" cy="4572000"/>
          </a:xfrm>
        </p:spPr>
        <p:txBody>
          <a:bodyPr/>
          <a:lstStyle/>
          <a:p>
            <a:pPr marL="64008" indent="0">
              <a:buNone/>
            </a:pPr>
            <a:r>
              <a:rPr lang="en-IN" dirty="0" smtClean="0"/>
              <a:t>2. Search by set of words  </a:t>
            </a:r>
            <a:endParaRPr lang="en-IN" dirty="0"/>
          </a:p>
        </p:txBody>
      </p:sp>
      <p:sp>
        <p:nvSpPr>
          <p:cNvPr id="4" name="TextBox 3"/>
          <p:cNvSpPr txBox="1"/>
          <p:nvPr/>
        </p:nvSpPr>
        <p:spPr>
          <a:xfrm>
            <a:off x="2667000" y="1600200"/>
            <a:ext cx="4191000" cy="523220"/>
          </a:xfrm>
          <a:prstGeom prst="rect">
            <a:avLst/>
          </a:prstGeom>
          <a:noFill/>
        </p:spPr>
        <p:txBody>
          <a:bodyPr wrap="square" rtlCol="0">
            <a:spAutoFit/>
          </a:bodyPr>
          <a:lstStyle/>
          <a:p>
            <a:pPr algn="ctr"/>
            <a:r>
              <a:rPr lang="en-IN" sz="2800" b="1" dirty="0" smtClean="0">
                <a:effectLst>
                  <a:outerShdw blurRad="38100" dist="38100" dir="2700000" algn="tl">
                    <a:srgbClr val="000000">
                      <a:alpha val="43137"/>
                    </a:srgbClr>
                  </a:outerShdw>
                </a:effectLst>
              </a:rPr>
              <a:t>USER  INPUT</a:t>
            </a:r>
            <a:endParaRPr lang="en-IN" sz="2800" b="1" dirty="0">
              <a:effectLst>
                <a:outerShdw blurRad="38100" dist="38100" dir="2700000" algn="tl">
                  <a:srgbClr val="000000">
                    <a:alpha val="43137"/>
                  </a:srgbClr>
                </a:outerShdw>
              </a:effectLst>
            </a:endParaRP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14600"/>
            <a:ext cx="9258191"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28699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a:t>
            </a:r>
            <a:endParaRPr lang="en-IN" dirty="0"/>
          </a:p>
        </p:txBody>
      </p:sp>
      <p:sp>
        <p:nvSpPr>
          <p:cNvPr id="3" name="Content Placeholder 2"/>
          <p:cNvSpPr>
            <a:spLocks noGrp="1"/>
          </p:cNvSpPr>
          <p:nvPr>
            <p:ph idx="1"/>
          </p:nvPr>
        </p:nvSpPr>
        <p:spPr>
          <a:xfrm>
            <a:off x="42369" y="152400"/>
            <a:ext cx="8229600" cy="4572000"/>
          </a:xfrm>
        </p:spPr>
        <p:txBody>
          <a:bodyPr/>
          <a:lstStyle/>
          <a:p>
            <a:pPr marL="64008" indent="0">
              <a:buNone/>
            </a:pPr>
            <a:r>
              <a:rPr lang="en-IN" dirty="0" smtClean="0"/>
              <a:t>System Output</a:t>
            </a:r>
            <a:endParaRPr lang="en-IN"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1" y="1828800"/>
            <a:ext cx="9286766" cy="3966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4754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a:t>
            </a:r>
            <a:endParaRPr lang="en-IN" dirty="0"/>
          </a:p>
        </p:txBody>
      </p:sp>
      <p:sp>
        <p:nvSpPr>
          <p:cNvPr id="3" name="Content Placeholder 2"/>
          <p:cNvSpPr>
            <a:spLocks noGrp="1"/>
          </p:cNvSpPr>
          <p:nvPr>
            <p:ph idx="1"/>
          </p:nvPr>
        </p:nvSpPr>
        <p:spPr/>
        <p:txBody>
          <a:bodyPr/>
          <a:lstStyle/>
          <a:p>
            <a:pPr marL="64008" indent="0">
              <a:buNone/>
            </a:pPr>
            <a:r>
              <a:rPr lang="en-IN" dirty="0" smtClean="0"/>
              <a:t>  </a:t>
            </a:r>
            <a:endParaRPr lang="en-IN"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1" y="76199"/>
            <a:ext cx="8829902" cy="3000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76606"/>
            <a:ext cx="8845453" cy="3190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4306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533400"/>
          </a:xfrm>
        </p:spPr>
        <p:txBody>
          <a:bodyPr>
            <a:normAutofit fontScale="90000"/>
          </a:bodyPr>
          <a:lstStyle/>
          <a:p>
            <a:pPr algn="ctr"/>
            <a:r>
              <a:rPr lang="en-IN" dirty="0" smtClean="0"/>
              <a:t>Testing</a:t>
            </a:r>
            <a:endParaRPr lang="en-IN" dirty="0"/>
          </a:p>
        </p:txBody>
      </p:sp>
      <p:sp>
        <p:nvSpPr>
          <p:cNvPr id="3" name="Content Placeholder 2"/>
          <p:cNvSpPr>
            <a:spLocks noGrp="1"/>
          </p:cNvSpPr>
          <p:nvPr>
            <p:ph idx="1"/>
          </p:nvPr>
        </p:nvSpPr>
        <p:spPr>
          <a:xfrm>
            <a:off x="350097" y="526240"/>
            <a:ext cx="8229600" cy="4572000"/>
          </a:xfrm>
        </p:spPr>
        <p:txBody>
          <a:bodyPr/>
          <a:lstStyle/>
          <a:p>
            <a:r>
              <a:rPr lang="en-IN" dirty="0" err="1" smtClean="0"/>
              <a:t>BaseLine</a:t>
            </a:r>
            <a:r>
              <a:rPr lang="en-IN" dirty="0" smtClean="0"/>
              <a:t> Only</a:t>
            </a:r>
          </a:p>
          <a:p>
            <a:endParaRPr lang="en-IN" dirty="0"/>
          </a:p>
          <a:p>
            <a:endParaRPr lang="en-IN" dirty="0" smtClean="0"/>
          </a:p>
          <a:p>
            <a:pPr marL="64008" indent="0">
              <a:buNone/>
            </a:pPr>
            <a:endParaRPr lang="en-IN" dirty="0" smtClean="0"/>
          </a:p>
          <a:p>
            <a:pPr marL="64008" indent="0">
              <a:buNone/>
            </a:pPr>
            <a:r>
              <a:rPr lang="en-IN" sz="2400" dirty="0" smtClean="0"/>
              <a:t>Best prediction (Before testing with </a:t>
            </a:r>
            <a:r>
              <a:rPr lang="en-IN" sz="2400" dirty="0" err="1" smtClean="0"/>
              <a:t>BaseLine</a:t>
            </a:r>
            <a:r>
              <a:rPr lang="en-IN" sz="2400" dirty="0" smtClean="0"/>
              <a:t>)</a:t>
            </a:r>
          </a:p>
          <a:p>
            <a:pPr marL="64008" indent="0">
              <a:buNone/>
            </a:pPr>
            <a:r>
              <a:rPr lang="en-IN" sz="2400" dirty="0"/>
              <a:t>	</a:t>
            </a:r>
            <a:r>
              <a:rPr lang="en-IN" sz="2400" dirty="0" smtClean="0"/>
              <a:t>	</a:t>
            </a:r>
            <a:endParaRPr lang="en-IN" sz="2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380" y="1143000"/>
            <a:ext cx="7963877" cy="1230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3304268"/>
            <a:ext cx="6027737" cy="352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4479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a:t>
            </a:r>
            <a:endParaRPr lang="en-IN" dirty="0"/>
          </a:p>
        </p:txBody>
      </p:sp>
      <p:sp>
        <p:nvSpPr>
          <p:cNvPr id="3" name="Content Placeholder 2"/>
          <p:cNvSpPr>
            <a:spLocks noGrp="1"/>
          </p:cNvSpPr>
          <p:nvPr>
            <p:ph idx="1"/>
          </p:nvPr>
        </p:nvSpPr>
        <p:spPr>
          <a:xfrm>
            <a:off x="457200" y="152400"/>
            <a:ext cx="8229600" cy="4572000"/>
          </a:xfrm>
        </p:spPr>
        <p:txBody>
          <a:bodyPr>
            <a:normAutofit/>
          </a:bodyPr>
          <a:lstStyle/>
          <a:p>
            <a:pPr marL="64008" indent="0">
              <a:buNone/>
            </a:pPr>
            <a:r>
              <a:rPr lang="en-IN" sz="2400" dirty="0" smtClean="0"/>
              <a:t>Worst prediction  (After testing)</a:t>
            </a:r>
          </a:p>
          <a:p>
            <a:pPr marL="64008" indent="0">
              <a:buNone/>
            </a:pPr>
            <a:endParaRPr lang="en-IN" sz="2400" dirty="0" smtClean="0"/>
          </a:p>
          <a:p>
            <a:pPr marL="64008" indent="0">
              <a:buNone/>
            </a:pPr>
            <a:r>
              <a:rPr lang="en-US" sz="2400" dirty="0"/>
              <a:t>The worst predictions </a:t>
            </a:r>
            <a:r>
              <a:rPr lang="en-US" sz="2400" dirty="0" smtClean="0"/>
              <a:t>is giving new output. </a:t>
            </a:r>
            <a:r>
              <a:rPr lang="en-US" sz="2400" dirty="0"/>
              <a:t>T</a:t>
            </a:r>
            <a:r>
              <a:rPr lang="en-US" sz="2400" dirty="0" smtClean="0"/>
              <a:t>he </a:t>
            </a:r>
            <a:r>
              <a:rPr lang="en-US" sz="2400" dirty="0"/>
              <a:t>last one ISBN “055358264X”. The book was rated by 47 users, user “26544” rated 10, our </a:t>
            </a:r>
            <a:r>
              <a:rPr lang="en-US" sz="2400" dirty="0" smtClean="0"/>
              <a:t>Baseline Only </a:t>
            </a:r>
            <a:r>
              <a:rPr lang="en-US" sz="2400" dirty="0"/>
              <a:t>algorithm predicts this user would rate 0.</a:t>
            </a:r>
            <a:endParaRPr lang="en-IN" sz="2400" dirty="0"/>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200400"/>
            <a:ext cx="7086600" cy="3475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5688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906"/>
          </a:xfrm>
        </p:spPr>
        <p:txBody>
          <a:bodyPr>
            <a:normAutofit fontScale="90000"/>
          </a:bodyPr>
          <a:lstStyle/>
          <a:p>
            <a:r>
              <a:rPr lang="en-IN" dirty="0" smtClean="0"/>
              <a:t>Test Cases (front end)</a:t>
            </a:r>
            <a:endParaRPr lang="en-IN" dirty="0"/>
          </a:p>
        </p:txBody>
      </p:sp>
      <p:sp>
        <p:nvSpPr>
          <p:cNvPr id="3" name="Content Placeholder 2"/>
          <p:cNvSpPr>
            <a:spLocks noGrp="1"/>
          </p:cNvSpPr>
          <p:nvPr>
            <p:ph idx="1"/>
          </p:nvPr>
        </p:nvSpPr>
        <p:spPr>
          <a:xfrm>
            <a:off x="457200" y="838200"/>
            <a:ext cx="8229600" cy="4572000"/>
          </a:xfrm>
        </p:spPr>
        <p:txBody>
          <a:bodyPr/>
          <a:lstStyle/>
          <a:p>
            <a:pPr marL="64008" indent="0">
              <a:buNone/>
            </a:pPr>
            <a:r>
              <a:rPr lang="en-IN" dirty="0" smtClean="0"/>
              <a:t>For search by keyword module</a:t>
            </a:r>
          </a:p>
          <a:p>
            <a:pPr marL="64008" indent="0">
              <a:buNone/>
            </a:pPr>
            <a:endParaRPr lang="en-IN" dirty="0" smtClean="0"/>
          </a:p>
          <a:p>
            <a:r>
              <a:rPr lang="en-IN" dirty="0" smtClean="0"/>
              <a:t>Case 1 :  (if keyword present)</a:t>
            </a:r>
          </a:p>
          <a:p>
            <a:pPr marL="64008" indent="0">
              <a:buNone/>
            </a:pPr>
            <a:r>
              <a:rPr lang="en-IN" dirty="0"/>
              <a:t> </a:t>
            </a:r>
            <a:r>
              <a:rPr lang="en-IN" dirty="0" smtClean="0"/>
              <a:t>                 </a:t>
            </a:r>
            <a:r>
              <a:rPr lang="en-IN" sz="2800" dirty="0" smtClean="0"/>
              <a:t>The books are recommended as per the item based collaborative filtering algorithm method</a:t>
            </a:r>
          </a:p>
          <a:p>
            <a:pPr marL="64008" indent="0">
              <a:buNone/>
            </a:pPr>
            <a:r>
              <a:rPr lang="en-IN" dirty="0"/>
              <a:t> </a:t>
            </a:r>
            <a:endParaRPr lang="en-IN" dirty="0" smtClean="0"/>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76" t="6947" r="3958"/>
          <a:stretch/>
        </p:blipFill>
        <p:spPr bwMode="auto">
          <a:xfrm>
            <a:off x="247261" y="4038600"/>
            <a:ext cx="8703906" cy="2644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9070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3327"/>
            <a:ext cx="8077200" cy="646906"/>
          </a:xfrm>
        </p:spPr>
        <p:txBody>
          <a:bodyPr>
            <a:normAutofit fontScale="90000"/>
          </a:bodyPr>
          <a:lstStyle/>
          <a:p>
            <a:pPr algn="ctr"/>
            <a:r>
              <a:rPr lang="en-IN" dirty="0" smtClean="0"/>
              <a:t>OVERALL  ARCHITECTURE</a:t>
            </a:r>
            <a:endParaRPr lang="en-IN" dirty="0"/>
          </a:p>
        </p:txBody>
      </p:sp>
      <p:sp>
        <p:nvSpPr>
          <p:cNvPr id="3" name="Content Placeholder 2"/>
          <p:cNvSpPr>
            <a:spLocks noGrp="1"/>
          </p:cNvSpPr>
          <p:nvPr>
            <p:ph idx="1"/>
          </p:nvPr>
        </p:nvSpPr>
        <p:spPr/>
        <p:txBody>
          <a:bodyPr/>
          <a:lstStyle/>
          <a:p>
            <a:pPr marL="64008" indent="0">
              <a:buNone/>
            </a:pPr>
            <a:r>
              <a:rPr lang="en-IN" dirty="0" smtClean="0"/>
              <a:t>  </a:t>
            </a:r>
            <a:endParaRPr lang="en-IN" dirty="0"/>
          </a:p>
        </p:txBody>
      </p:sp>
      <p:pic>
        <p:nvPicPr>
          <p:cNvPr id="4" name="Picture 3"/>
          <p:cNvPicPr/>
          <p:nvPr/>
        </p:nvPicPr>
        <p:blipFill>
          <a:blip r:embed="rId2"/>
          <a:stretch>
            <a:fillRect/>
          </a:stretch>
        </p:blipFill>
        <p:spPr>
          <a:xfrm>
            <a:off x="29547" y="1066800"/>
            <a:ext cx="9067800" cy="5410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p:cNvSpPr/>
          <p:nvPr/>
        </p:nvSpPr>
        <p:spPr>
          <a:xfrm>
            <a:off x="304800" y="1219200"/>
            <a:ext cx="6781800" cy="9144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1828800" y="2209800"/>
            <a:ext cx="7162800" cy="411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542945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a:t>
            </a:r>
            <a:endParaRPr lang="en-IN" dirty="0"/>
          </a:p>
        </p:txBody>
      </p:sp>
      <p:sp>
        <p:nvSpPr>
          <p:cNvPr id="3" name="Content Placeholder 2"/>
          <p:cNvSpPr>
            <a:spLocks noGrp="1"/>
          </p:cNvSpPr>
          <p:nvPr>
            <p:ph idx="1"/>
          </p:nvPr>
        </p:nvSpPr>
        <p:spPr>
          <a:xfrm>
            <a:off x="381000" y="152400"/>
            <a:ext cx="8229600" cy="4572000"/>
          </a:xfrm>
        </p:spPr>
        <p:txBody>
          <a:bodyPr/>
          <a:lstStyle/>
          <a:p>
            <a:r>
              <a:rPr lang="en-IN" dirty="0" smtClean="0"/>
              <a:t>Case 2 : (if keyword not present)</a:t>
            </a:r>
          </a:p>
          <a:p>
            <a:pPr marL="64008" indent="0">
              <a:buNone/>
            </a:pPr>
            <a:r>
              <a:rPr lang="en-IN" dirty="0"/>
              <a:t> </a:t>
            </a:r>
            <a:r>
              <a:rPr lang="en-IN" dirty="0" smtClean="0"/>
              <a:t>            </a:t>
            </a:r>
            <a:r>
              <a:rPr lang="en-IN" sz="2800" dirty="0" smtClean="0"/>
              <a:t>No output is show, as there will be no books to recommend.</a:t>
            </a:r>
            <a:endParaRPr lang="en-IN" sz="2800" dirty="0"/>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280" r="4175"/>
          <a:stretch/>
        </p:blipFill>
        <p:spPr bwMode="auto">
          <a:xfrm>
            <a:off x="46276" y="2057400"/>
            <a:ext cx="9071287" cy="265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3078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a:t>
            </a:r>
            <a:endParaRPr lang="en-IN" dirty="0"/>
          </a:p>
        </p:txBody>
      </p:sp>
      <p:sp>
        <p:nvSpPr>
          <p:cNvPr id="3" name="Content Placeholder 2"/>
          <p:cNvSpPr>
            <a:spLocks noGrp="1"/>
          </p:cNvSpPr>
          <p:nvPr>
            <p:ph idx="1"/>
          </p:nvPr>
        </p:nvSpPr>
        <p:spPr>
          <a:xfrm>
            <a:off x="381000" y="152400"/>
            <a:ext cx="8229600" cy="4572000"/>
          </a:xfrm>
        </p:spPr>
        <p:txBody>
          <a:bodyPr/>
          <a:lstStyle/>
          <a:p>
            <a:pPr marL="64008" indent="0">
              <a:buNone/>
            </a:pPr>
            <a:r>
              <a:rPr lang="en-IN" dirty="0" smtClean="0"/>
              <a:t>For Search by words module</a:t>
            </a:r>
          </a:p>
          <a:p>
            <a:pPr marL="64008" indent="0">
              <a:buNone/>
            </a:pPr>
            <a:endParaRPr lang="en-IN" dirty="0" smtClean="0"/>
          </a:p>
          <a:p>
            <a:r>
              <a:rPr lang="en-IN" dirty="0" smtClean="0"/>
              <a:t>Case 1 : (extraction of keyword is successful)</a:t>
            </a:r>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 y="2819400"/>
            <a:ext cx="9035347" cy="372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5878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a:t>
            </a:r>
            <a:endParaRPr lang="en-IN" dirty="0"/>
          </a:p>
        </p:txBody>
      </p:sp>
      <p:sp>
        <p:nvSpPr>
          <p:cNvPr id="3" name="Content Placeholder 2"/>
          <p:cNvSpPr>
            <a:spLocks noGrp="1"/>
          </p:cNvSpPr>
          <p:nvPr>
            <p:ph idx="1"/>
          </p:nvPr>
        </p:nvSpPr>
        <p:spPr>
          <a:xfrm>
            <a:off x="381000" y="152400"/>
            <a:ext cx="8229600" cy="4572000"/>
          </a:xfrm>
        </p:spPr>
        <p:txBody>
          <a:bodyPr/>
          <a:lstStyle/>
          <a:p>
            <a:r>
              <a:rPr lang="en-IN" dirty="0" smtClean="0"/>
              <a:t>Case 2 : (extraction of keyword fails)</a:t>
            </a:r>
          </a:p>
          <a:p>
            <a:pPr marL="64008" indent="0">
              <a:buNone/>
            </a:pPr>
            <a:r>
              <a:rPr lang="en-IN" dirty="0"/>
              <a:t> </a:t>
            </a:r>
            <a:r>
              <a:rPr lang="en-IN" dirty="0" smtClean="0"/>
              <a:t>     Error message is displayed</a:t>
            </a:r>
            <a:endParaRPr lang="en-IN" dirty="0"/>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76" t="24006" r="3028"/>
          <a:stretch/>
        </p:blipFill>
        <p:spPr bwMode="auto">
          <a:xfrm>
            <a:off x="76200" y="1922106"/>
            <a:ext cx="8968273" cy="1774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94929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906"/>
          </a:xfrm>
        </p:spPr>
        <p:txBody>
          <a:bodyPr>
            <a:normAutofit fontScale="90000"/>
          </a:bodyPr>
          <a:lstStyle/>
          <a:p>
            <a:pPr algn="ctr"/>
            <a:r>
              <a:rPr lang="en-IN" dirty="0" smtClean="0"/>
              <a:t>Experimental Analysis</a:t>
            </a:r>
            <a:endParaRPr lang="en-IN" dirty="0"/>
          </a:p>
        </p:txBody>
      </p:sp>
      <p:graphicFrame>
        <p:nvGraphicFramePr>
          <p:cNvPr id="22" name="Content Placeholder 21"/>
          <p:cNvGraphicFramePr>
            <a:graphicFrameLocks noGrp="1"/>
          </p:cNvGraphicFramePr>
          <p:nvPr>
            <p:ph idx="1"/>
            <p:extLst>
              <p:ext uri="{D42A27DB-BD31-4B8C-83A1-F6EECF244321}">
                <p14:modId xmlns:p14="http://schemas.microsoft.com/office/powerpoint/2010/main" val="128446997"/>
              </p:ext>
            </p:extLst>
          </p:nvPr>
        </p:nvGraphicFramePr>
        <p:xfrm>
          <a:off x="457200" y="1066800"/>
          <a:ext cx="8229600" cy="4572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48496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906"/>
          </a:xfrm>
        </p:spPr>
        <p:txBody>
          <a:bodyPr>
            <a:normAutofit fontScale="90000"/>
          </a:bodyPr>
          <a:lstStyle/>
          <a:p>
            <a:pPr algn="ctr"/>
            <a:r>
              <a:rPr lang="en-IN" dirty="0" smtClean="0"/>
              <a:t>List of Modules</a:t>
            </a:r>
            <a:endParaRPr lang="en-IN" dirty="0"/>
          </a:p>
        </p:txBody>
      </p:sp>
      <p:sp>
        <p:nvSpPr>
          <p:cNvPr id="4" name="Content Placeholder 2"/>
          <p:cNvSpPr txBox="1">
            <a:spLocks/>
          </p:cNvSpPr>
          <p:nvPr/>
        </p:nvSpPr>
        <p:spPr>
          <a:xfrm>
            <a:off x="231710" y="1424408"/>
            <a:ext cx="4187890" cy="5135011"/>
          </a:xfrm>
          <a:prstGeom prst="rect">
            <a:avLst/>
          </a:prstGeom>
        </p:spPr>
        <p:txBody>
          <a:bodyPr vert="horz" anchor="t">
            <a:normAutofit lnSpcReduction="10000"/>
          </a:bodyPr>
          <a:lstStyle>
            <a:lvl1pPr marL="448056"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822960" indent="-285750" algn="l" rtl="0" eaLnBrk="1" latinLnBrk="0" hangingPunct="1">
              <a:spcBef>
                <a:spcPct val="20000"/>
              </a:spcBef>
              <a:buClr>
                <a:schemeClr val="accent1"/>
              </a:buClr>
              <a:buSzPct val="95000"/>
              <a:buFont typeface="Verdana"/>
              <a:buChar char="›"/>
              <a:defRPr kumimoji="0" sz="2600" kern="1200">
                <a:solidFill>
                  <a:schemeClr val="tx1"/>
                </a:solidFill>
                <a:latin typeface="+mn-lt"/>
                <a:ea typeface="+mn-ea"/>
                <a:cs typeface="+mn-cs"/>
              </a:defRPr>
            </a:lvl2pPr>
            <a:lvl3pPr marL="1106424" indent="-228600" algn="l" rtl="0" eaLnBrk="1" latinLnBrk="0" hangingPunct="1">
              <a:spcBef>
                <a:spcPct val="20000"/>
              </a:spcBef>
              <a:buClr>
                <a:schemeClr val="accent1"/>
              </a:buClr>
              <a:buFont typeface="Wingdings 2"/>
              <a:buChar char=""/>
              <a:defRPr kumimoji="0" sz="2400" kern="1200">
                <a:solidFill>
                  <a:schemeClr val="tx1"/>
                </a:solidFill>
                <a:latin typeface="+mn-lt"/>
                <a:ea typeface="+mn-ea"/>
                <a:cs typeface="+mn-cs"/>
              </a:defRPr>
            </a:lvl3pPr>
            <a:lvl4pPr marL="1371600" indent="-210312" algn="l" rtl="0" eaLnBrk="1" latinLnBrk="0" hangingPunct="1">
              <a:spcBef>
                <a:spcPct val="20000"/>
              </a:spcBef>
              <a:buClr>
                <a:schemeClr val="accent1"/>
              </a:buClr>
              <a:buFont typeface="Wingdings 2"/>
              <a:buChar char=""/>
              <a:defRPr kumimoji="0" sz="2000" kern="1200">
                <a:solidFill>
                  <a:schemeClr val="tx1"/>
                </a:solidFill>
                <a:latin typeface="+mn-lt"/>
                <a:ea typeface="+mn-ea"/>
                <a:cs typeface="+mn-cs"/>
              </a:defRPr>
            </a:lvl4pPr>
            <a:lvl5pPr marL="1600200" indent="-210312" algn="l" rtl="0" eaLnBrk="1" latinLnBrk="0" hangingPunct="1">
              <a:spcBef>
                <a:spcPct val="20000"/>
              </a:spcBef>
              <a:buClr>
                <a:schemeClr val="accent1">
                  <a:tint val="75000"/>
                </a:schemeClr>
              </a:buClr>
              <a:buFont typeface="Wingdings 2"/>
              <a:buChar char=""/>
              <a:defRPr kumimoji="0" sz="1900" kern="1200">
                <a:solidFill>
                  <a:schemeClr val="tx1"/>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kumimoji="0"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9pPr>
          </a:lstStyle>
          <a:p>
            <a:pPr marL="0" indent="0">
              <a:buFont typeface="Wingdings 2"/>
              <a:buNone/>
            </a:pPr>
            <a:r>
              <a:rPr lang="en-IN" b="1" dirty="0" smtClean="0"/>
              <a:t>Data </a:t>
            </a:r>
            <a:r>
              <a:rPr lang="en-IN" b="1" dirty="0" err="1" smtClean="0"/>
              <a:t>Preprocessing</a:t>
            </a:r>
            <a:r>
              <a:rPr lang="en-IN" b="1" dirty="0" smtClean="0"/>
              <a:t> </a:t>
            </a:r>
            <a:r>
              <a:rPr lang="en-IN" dirty="0" smtClean="0"/>
              <a:t>: </a:t>
            </a:r>
          </a:p>
          <a:p>
            <a:pPr marL="0" indent="0">
              <a:buFont typeface="Wingdings 2"/>
              <a:buNone/>
            </a:pPr>
            <a:endParaRPr lang="en-IN" dirty="0" smtClean="0"/>
          </a:p>
          <a:p>
            <a:pPr marL="0" indent="0">
              <a:buFont typeface="Wingdings 2"/>
              <a:buNone/>
            </a:pPr>
            <a:r>
              <a:rPr lang="en-IN" b="1" dirty="0" smtClean="0"/>
              <a:t>Input</a:t>
            </a:r>
            <a:r>
              <a:rPr lang="en-IN" dirty="0" smtClean="0"/>
              <a:t> : </a:t>
            </a:r>
            <a:r>
              <a:rPr lang="en-IN" sz="2000" dirty="0" smtClean="0"/>
              <a:t>All three (Books, Users, Ratings) CSV files.</a:t>
            </a:r>
          </a:p>
          <a:p>
            <a:pPr marL="0" indent="0">
              <a:buFont typeface="Wingdings 2"/>
              <a:buNone/>
            </a:pPr>
            <a:endParaRPr lang="en-IN" dirty="0" smtClean="0"/>
          </a:p>
          <a:p>
            <a:pPr marL="0" indent="0">
              <a:buFont typeface="Wingdings 2"/>
              <a:buNone/>
            </a:pPr>
            <a:r>
              <a:rPr lang="en-IN" sz="2000" dirty="0" smtClean="0"/>
              <a:t>Process the data, manipulate it, clean it using Pandas, </a:t>
            </a:r>
            <a:r>
              <a:rPr lang="en-IN" sz="2000" dirty="0" err="1" smtClean="0"/>
              <a:t>Numpy</a:t>
            </a:r>
            <a:r>
              <a:rPr lang="en-IN" sz="2000" dirty="0" smtClean="0"/>
              <a:t> in </a:t>
            </a:r>
            <a:r>
              <a:rPr lang="en-IN" sz="2000" dirty="0" err="1" smtClean="0"/>
              <a:t>jupyter</a:t>
            </a:r>
            <a:r>
              <a:rPr lang="en-IN" sz="2000" dirty="0" smtClean="0"/>
              <a:t> platform.</a:t>
            </a:r>
          </a:p>
          <a:p>
            <a:pPr marL="0" indent="0">
              <a:buFont typeface="Wingdings 2"/>
              <a:buNone/>
            </a:pPr>
            <a:endParaRPr lang="en-IN" dirty="0" smtClean="0"/>
          </a:p>
          <a:p>
            <a:pPr marL="0" indent="0">
              <a:buFont typeface="Wingdings 2"/>
              <a:buNone/>
            </a:pPr>
            <a:r>
              <a:rPr lang="en-IN" b="1" dirty="0" smtClean="0"/>
              <a:t>Output</a:t>
            </a:r>
            <a:r>
              <a:rPr lang="en-IN" dirty="0" smtClean="0"/>
              <a:t> : </a:t>
            </a:r>
            <a:r>
              <a:rPr lang="en-IN" sz="2000" dirty="0" smtClean="0"/>
              <a:t>Cleaned and processed Data which is loaded into another CSV file</a:t>
            </a:r>
          </a:p>
        </p:txBody>
      </p:sp>
      <p:sp>
        <p:nvSpPr>
          <p:cNvPr id="7" name="Content Placeholder 6"/>
          <p:cNvSpPr>
            <a:spLocks noGrp="1"/>
          </p:cNvSpPr>
          <p:nvPr>
            <p:ph idx="1"/>
          </p:nvPr>
        </p:nvSpPr>
        <p:spPr/>
        <p:txBody>
          <a:bodyPr/>
          <a:lstStyle/>
          <a:p>
            <a:pPr marL="64008" indent="0">
              <a:buNone/>
            </a:pPr>
            <a:r>
              <a:rPr lang="en-IN" dirty="0" smtClean="0"/>
              <a:t>  </a:t>
            </a:r>
            <a:endParaRPr lang="en-IN"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8650" y="1066800"/>
            <a:ext cx="4705350" cy="563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929881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a:t>
            </a:r>
            <a:endParaRPr lang="en-IN" dirty="0"/>
          </a:p>
        </p:txBody>
      </p:sp>
      <p:sp>
        <p:nvSpPr>
          <p:cNvPr id="3" name="Content Placeholder 2"/>
          <p:cNvSpPr>
            <a:spLocks noGrp="1"/>
          </p:cNvSpPr>
          <p:nvPr>
            <p:ph idx="1"/>
          </p:nvPr>
        </p:nvSpPr>
        <p:spPr>
          <a:xfrm>
            <a:off x="152400" y="152400"/>
            <a:ext cx="5029200" cy="6553200"/>
          </a:xfrm>
        </p:spPr>
        <p:txBody>
          <a:bodyPr>
            <a:normAutofit fontScale="55000" lnSpcReduction="20000"/>
          </a:bodyPr>
          <a:lstStyle/>
          <a:p>
            <a:pPr marL="64008" indent="0">
              <a:buNone/>
            </a:pPr>
            <a:r>
              <a:rPr lang="en-US" sz="4000" b="1" dirty="0">
                <a:latin typeface="Times New Roman" pitchFamily="18" charset="0"/>
                <a:cs typeface="Times New Roman" pitchFamily="18" charset="0"/>
              </a:rPr>
              <a:t>Sentiment Analysis:</a:t>
            </a:r>
          </a:p>
          <a:p>
            <a:endParaRPr lang="en-US" sz="3200" dirty="0">
              <a:latin typeface="Times New Roman" pitchFamily="18" charset="0"/>
              <a:cs typeface="Times New Roman" pitchFamily="18" charset="0"/>
            </a:endParaRPr>
          </a:p>
          <a:p>
            <a:endParaRPr lang="en-US" sz="3200" dirty="0">
              <a:latin typeface="Times New Roman" pitchFamily="18" charset="0"/>
              <a:cs typeface="Times New Roman" pitchFamily="18" charset="0"/>
            </a:endParaRPr>
          </a:p>
          <a:p>
            <a:pPr marL="64008" indent="0">
              <a:buNone/>
            </a:pPr>
            <a:r>
              <a:rPr lang="en-US" sz="4000" b="1" dirty="0">
                <a:latin typeface="Times New Roman" pitchFamily="18" charset="0"/>
                <a:cs typeface="Times New Roman" pitchFamily="18" charset="0"/>
              </a:rPr>
              <a:t>Input</a:t>
            </a:r>
            <a:r>
              <a:rPr lang="en-US" sz="3200" b="1" i="1" dirty="0">
                <a:latin typeface="Times New Roman" pitchFamily="18" charset="0"/>
                <a:cs typeface="Times New Roman" pitchFamily="18" charset="0"/>
              </a:rPr>
              <a:t> :</a:t>
            </a:r>
            <a:r>
              <a:rPr lang="en-US" sz="3200" dirty="0">
                <a:latin typeface="Times New Roman" pitchFamily="18" charset="0"/>
                <a:cs typeface="Times New Roman" pitchFamily="18" charset="0"/>
              </a:rPr>
              <a:t> The preprocessed </a:t>
            </a:r>
            <a:r>
              <a:rPr lang="en-US" sz="3200" dirty="0" err="1">
                <a:latin typeface="Times New Roman" pitchFamily="18" charset="0"/>
                <a:cs typeface="Times New Roman" pitchFamily="18" charset="0"/>
              </a:rPr>
              <a:t>csv</a:t>
            </a:r>
            <a:r>
              <a:rPr lang="en-US" sz="3200" dirty="0">
                <a:latin typeface="Times New Roman" pitchFamily="18" charset="0"/>
                <a:cs typeface="Times New Roman" pitchFamily="18" charset="0"/>
              </a:rPr>
              <a:t> file.</a:t>
            </a:r>
            <a:endParaRPr lang="en-IN" sz="3200" dirty="0">
              <a:latin typeface="Times New Roman" pitchFamily="18" charset="0"/>
              <a:cs typeface="Times New Roman" pitchFamily="18" charset="0"/>
            </a:endParaRPr>
          </a:p>
          <a:p>
            <a:endParaRPr lang="en-IN" sz="3200" dirty="0">
              <a:latin typeface="Times New Roman" pitchFamily="18" charset="0"/>
              <a:cs typeface="Times New Roman" pitchFamily="18" charset="0"/>
            </a:endParaRPr>
          </a:p>
          <a:p>
            <a:pPr marL="64008" indent="0">
              <a:lnSpc>
                <a:spcPct val="170000"/>
              </a:lnSpc>
              <a:buNone/>
            </a:pPr>
            <a:r>
              <a:rPr lang="en-US" sz="3600" dirty="0">
                <a:latin typeface="Times New Roman" pitchFamily="18" charset="0"/>
                <a:cs typeface="Times New Roman" pitchFamily="18" charset="0"/>
              </a:rPr>
              <a:t>Import </a:t>
            </a:r>
            <a:r>
              <a:rPr lang="en-US" sz="3600" dirty="0" err="1">
                <a:latin typeface="Times New Roman" pitchFamily="18" charset="0"/>
                <a:cs typeface="Times New Roman" pitchFamily="18" charset="0"/>
              </a:rPr>
              <a:t>nltk</a:t>
            </a:r>
            <a:r>
              <a:rPr lang="en-US" sz="3600" dirty="0">
                <a:latin typeface="Times New Roman" pitchFamily="18" charset="0"/>
                <a:cs typeface="Times New Roman" pitchFamily="18" charset="0"/>
              </a:rPr>
              <a:t> sentiment </a:t>
            </a:r>
            <a:r>
              <a:rPr lang="en-US" sz="3600" dirty="0" err="1">
                <a:latin typeface="Times New Roman" pitchFamily="18" charset="0"/>
                <a:cs typeface="Times New Roman" pitchFamily="18" charset="0"/>
              </a:rPr>
              <a:t>vader</a:t>
            </a:r>
            <a:r>
              <a:rPr lang="en-US" sz="3600" dirty="0">
                <a:latin typeface="Times New Roman" pitchFamily="18" charset="0"/>
                <a:cs typeface="Times New Roman" pitchFamily="18" charset="0"/>
              </a:rPr>
              <a:t> library and loop the column for which the polarity needs to be given to. The polarity is found for positivity, neutral and negativity for the feedback column and combined with the </a:t>
            </a:r>
            <a:r>
              <a:rPr lang="en-US" sz="3600" dirty="0" err="1">
                <a:latin typeface="Times New Roman" pitchFamily="18" charset="0"/>
                <a:cs typeface="Times New Roman" pitchFamily="18" charset="0"/>
              </a:rPr>
              <a:t>csv</a:t>
            </a:r>
            <a:r>
              <a:rPr lang="en-US" sz="3600" dirty="0">
                <a:latin typeface="Times New Roman" pitchFamily="18" charset="0"/>
                <a:cs typeface="Times New Roman" pitchFamily="18" charset="0"/>
              </a:rPr>
              <a:t> file with respect to the User-ID.</a:t>
            </a:r>
            <a:endParaRPr lang="en-IN" sz="3600" dirty="0">
              <a:latin typeface="Times New Roman" pitchFamily="18" charset="0"/>
              <a:cs typeface="Times New Roman" pitchFamily="18" charset="0"/>
            </a:endParaRPr>
          </a:p>
          <a:p>
            <a:pPr marL="64008" indent="0">
              <a:buNone/>
            </a:pPr>
            <a:r>
              <a:rPr lang="en-US" sz="3200" dirty="0">
                <a:latin typeface="Times New Roman" pitchFamily="18" charset="0"/>
                <a:cs typeface="Times New Roman" pitchFamily="18" charset="0"/>
              </a:rPr>
              <a:t> </a:t>
            </a:r>
            <a:endParaRPr lang="en-IN" sz="3200" dirty="0">
              <a:latin typeface="Times New Roman" pitchFamily="18" charset="0"/>
              <a:cs typeface="Times New Roman" pitchFamily="18" charset="0"/>
            </a:endParaRPr>
          </a:p>
          <a:p>
            <a:pPr marL="64008" indent="0">
              <a:lnSpc>
                <a:spcPct val="170000"/>
              </a:lnSpc>
              <a:buNone/>
            </a:pPr>
            <a:r>
              <a:rPr lang="en-US" sz="4000" b="1" dirty="0">
                <a:latin typeface="Times New Roman" pitchFamily="18" charset="0"/>
                <a:cs typeface="Times New Roman" pitchFamily="18" charset="0"/>
              </a:rPr>
              <a:t>Output</a:t>
            </a:r>
            <a:r>
              <a:rPr lang="en-US" sz="3200" b="1" i="1" dirty="0">
                <a:latin typeface="Times New Roman" pitchFamily="18" charset="0"/>
                <a:cs typeface="Times New Roman" pitchFamily="18" charset="0"/>
              </a:rPr>
              <a:t> :</a:t>
            </a:r>
            <a:r>
              <a:rPr lang="en-US" sz="3200" b="1" dirty="0">
                <a:latin typeface="Times New Roman" pitchFamily="18" charset="0"/>
                <a:cs typeface="Times New Roman" pitchFamily="18" charset="0"/>
              </a:rPr>
              <a:t> </a:t>
            </a:r>
            <a:r>
              <a:rPr lang="en-US" sz="3200" dirty="0">
                <a:latin typeface="Times New Roman" pitchFamily="18" charset="0"/>
                <a:cs typeface="Times New Roman" pitchFamily="18" charset="0"/>
              </a:rPr>
              <a:t> </a:t>
            </a:r>
            <a:r>
              <a:rPr lang="en-US" sz="3500" dirty="0">
                <a:latin typeface="Times New Roman" pitchFamily="18" charset="0"/>
                <a:cs typeface="Times New Roman" pitchFamily="18" charset="0"/>
              </a:rPr>
              <a:t>The polarities for each column is found and they’re included in the dataset, i.e. compound, positive, neutral and negative columns</a:t>
            </a:r>
            <a:endParaRPr lang="en-IN" sz="3500" dirty="0">
              <a:latin typeface="Times New Roman" pitchFamily="18" charset="0"/>
              <a:cs typeface="Times New Roman" pitchFamily="18" charset="0"/>
            </a:endParaRPr>
          </a:p>
          <a:p>
            <a:endParaRPr lang="en-IN" dirty="0"/>
          </a:p>
        </p:txBody>
      </p:sp>
      <p:pic>
        <p:nvPicPr>
          <p:cNvPr id="7" name="Picture 6" descr="Sentiment analysis process on product reviews."/>
          <p:cNvPicPr/>
          <p:nvPr/>
        </p:nvPicPr>
        <p:blipFill>
          <a:blip r:embed="rId2">
            <a:extLst>
              <a:ext uri="{28A0092B-C50C-407E-A947-70E740481C1C}">
                <a14:useLocalDpi xmlns:a14="http://schemas.microsoft.com/office/drawing/2010/main" val="0"/>
              </a:ext>
            </a:extLst>
          </a:blip>
          <a:srcRect/>
          <a:stretch>
            <a:fillRect/>
          </a:stretch>
        </p:blipFill>
        <p:spPr bwMode="auto">
          <a:xfrm>
            <a:off x="5257800" y="463420"/>
            <a:ext cx="3634124" cy="54708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04772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a:t>
            </a:r>
            <a:endParaRPr lang="en-IN" dirty="0"/>
          </a:p>
        </p:txBody>
      </p:sp>
      <p:sp>
        <p:nvSpPr>
          <p:cNvPr id="3" name="Content Placeholder 2"/>
          <p:cNvSpPr>
            <a:spLocks noGrp="1"/>
          </p:cNvSpPr>
          <p:nvPr>
            <p:ph idx="1"/>
          </p:nvPr>
        </p:nvSpPr>
        <p:spPr>
          <a:xfrm>
            <a:off x="152400" y="228600"/>
            <a:ext cx="5943600" cy="6477000"/>
          </a:xfrm>
        </p:spPr>
        <p:txBody>
          <a:bodyPr>
            <a:normAutofit fontScale="92500" lnSpcReduction="10000"/>
          </a:bodyPr>
          <a:lstStyle/>
          <a:p>
            <a:r>
              <a:rPr lang="en-US" b="1" dirty="0"/>
              <a:t>Search by </a:t>
            </a:r>
            <a:r>
              <a:rPr lang="en-US" b="1" dirty="0" smtClean="0"/>
              <a:t>name</a:t>
            </a:r>
          </a:p>
          <a:p>
            <a:pPr marL="64008" indent="0">
              <a:buNone/>
            </a:pPr>
            <a:endParaRPr lang="en-US" dirty="0"/>
          </a:p>
          <a:p>
            <a:pPr marL="64008" indent="0">
              <a:buNone/>
            </a:pPr>
            <a:r>
              <a:rPr lang="en-US" b="1" dirty="0" smtClean="0"/>
              <a:t>Input</a:t>
            </a:r>
            <a:r>
              <a:rPr lang="en-US" dirty="0" smtClean="0"/>
              <a:t> : The user gives any keyword as input</a:t>
            </a:r>
          </a:p>
          <a:p>
            <a:pPr marL="64008" indent="0">
              <a:buNone/>
            </a:pPr>
            <a:endParaRPr lang="en-US" dirty="0"/>
          </a:p>
          <a:p>
            <a:pPr marL="64008" indent="0">
              <a:buNone/>
            </a:pPr>
            <a:r>
              <a:rPr lang="en-US" dirty="0" smtClean="0"/>
              <a:t>The keyword is parsed to the recommendation system and similar type of books are recommended based on ratings.</a:t>
            </a:r>
          </a:p>
          <a:p>
            <a:pPr marL="64008" indent="0">
              <a:buNone/>
            </a:pPr>
            <a:endParaRPr lang="en-US" dirty="0"/>
          </a:p>
          <a:p>
            <a:pPr marL="64008" indent="0">
              <a:buNone/>
            </a:pPr>
            <a:r>
              <a:rPr lang="en-US" b="1" dirty="0" smtClean="0"/>
              <a:t>Output</a:t>
            </a:r>
            <a:r>
              <a:rPr lang="en-US" dirty="0" smtClean="0"/>
              <a:t> : The recommended books are displayed in the order of ratings.</a:t>
            </a:r>
            <a:endParaRPr lang="en-IN" dirty="0"/>
          </a:p>
        </p:txBody>
      </p:sp>
      <p:sp>
        <p:nvSpPr>
          <p:cNvPr id="20" name="Rectangle 19"/>
          <p:cNvSpPr/>
          <p:nvPr/>
        </p:nvSpPr>
        <p:spPr>
          <a:xfrm>
            <a:off x="6248400" y="2590800"/>
            <a:ext cx="2241680" cy="1676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p:cNvSpPr/>
          <p:nvPr/>
        </p:nvSpPr>
        <p:spPr>
          <a:xfrm>
            <a:off x="6356480" y="533400"/>
            <a:ext cx="2133600" cy="1295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p:cNvSpPr/>
          <p:nvPr/>
        </p:nvSpPr>
        <p:spPr>
          <a:xfrm>
            <a:off x="6356480" y="5029200"/>
            <a:ext cx="2209800" cy="1371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Down Arrow 22"/>
          <p:cNvSpPr/>
          <p:nvPr/>
        </p:nvSpPr>
        <p:spPr>
          <a:xfrm>
            <a:off x="7162800" y="1828800"/>
            <a:ext cx="533400" cy="762000"/>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Down Arrow 23"/>
          <p:cNvSpPr/>
          <p:nvPr/>
        </p:nvSpPr>
        <p:spPr>
          <a:xfrm>
            <a:off x="7162800" y="4267200"/>
            <a:ext cx="533400" cy="762000"/>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p:cNvSpPr txBox="1"/>
          <p:nvPr/>
        </p:nvSpPr>
        <p:spPr>
          <a:xfrm>
            <a:off x="6684218" y="983988"/>
            <a:ext cx="1676400" cy="369332"/>
          </a:xfrm>
          <a:prstGeom prst="rect">
            <a:avLst/>
          </a:prstGeom>
          <a:noFill/>
        </p:spPr>
        <p:txBody>
          <a:bodyPr wrap="square" rtlCol="0">
            <a:spAutoFit/>
          </a:bodyPr>
          <a:lstStyle/>
          <a:p>
            <a:r>
              <a:rPr lang="en-IN" dirty="0" smtClean="0">
                <a:solidFill>
                  <a:schemeClr val="bg1"/>
                </a:solidFill>
              </a:rPr>
              <a:t>KEYWORD</a:t>
            </a:r>
            <a:endParaRPr lang="en-IN" dirty="0">
              <a:solidFill>
                <a:schemeClr val="bg1"/>
              </a:solidFill>
            </a:endParaRPr>
          </a:p>
        </p:txBody>
      </p:sp>
      <p:sp>
        <p:nvSpPr>
          <p:cNvPr id="26" name="Rectangle 25"/>
          <p:cNvSpPr/>
          <p:nvPr/>
        </p:nvSpPr>
        <p:spPr>
          <a:xfrm>
            <a:off x="7461380" y="2895599"/>
            <a:ext cx="768220" cy="50336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p:cNvSpPr txBox="1"/>
          <p:nvPr/>
        </p:nvSpPr>
        <p:spPr>
          <a:xfrm>
            <a:off x="7483540" y="2946918"/>
            <a:ext cx="914400" cy="461665"/>
          </a:xfrm>
          <a:prstGeom prst="rect">
            <a:avLst/>
          </a:prstGeom>
          <a:noFill/>
        </p:spPr>
        <p:txBody>
          <a:bodyPr wrap="square" rtlCol="0">
            <a:spAutoFit/>
          </a:bodyPr>
          <a:lstStyle/>
          <a:p>
            <a:r>
              <a:rPr lang="en-IN" sz="2400" b="1" dirty="0" smtClean="0">
                <a:solidFill>
                  <a:schemeClr val="bg1"/>
                </a:solidFill>
              </a:rPr>
              <a:t>RS</a:t>
            </a:r>
            <a:endParaRPr lang="en-IN" sz="2400" b="1" dirty="0">
              <a:solidFill>
                <a:schemeClr val="bg1"/>
              </a:solidFill>
            </a:endParaRPr>
          </a:p>
        </p:txBody>
      </p:sp>
      <p:sp>
        <p:nvSpPr>
          <p:cNvPr id="28" name="Rectangle 27"/>
          <p:cNvSpPr/>
          <p:nvPr/>
        </p:nvSpPr>
        <p:spPr>
          <a:xfrm>
            <a:off x="7461380" y="3657600"/>
            <a:ext cx="692020"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p:cNvSpPr txBox="1"/>
          <p:nvPr/>
        </p:nvSpPr>
        <p:spPr>
          <a:xfrm>
            <a:off x="7388290" y="3666931"/>
            <a:ext cx="838200" cy="523220"/>
          </a:xfrm>
          <a:prstGeom prst="rect">
            <a:avLst/>
          </a:prstGeom>
          <a:noFill/>
        </p:spPr>
        <p:txBody>
          <a:bodyPr wrap="square" rtlCol="0">
            <a:spAutoFit/>
          </a:bodyPr>
          <a:lstStyle/>
          <a:p>
            <a:r>
              <a:rPr lang="en-IN" sz="1400" b="1" dirty="0" smtClean="0">
                <a:solidFill>
                  <a:schemeClr val="bg1"/>
                </a:solidFill>
              </a:rPr>
              <a:t>Similar books</a:t>
            </a:r>
            <a:endParaRPr lang="en-IN" sz="1200" b="1" dirty="0">
              <a:solidFill>
                <a:schemeClr val="bg1"/>
              </a:solidFill>
            </a:endParaRPr>
          </a:p>
        </p:txBody>
      </p:sp>
      <p:cxnSp>
        <p:nvCxnSpPr>
          <p:cNvPr id="30" name="Straight Arrow Connector 29"/>
          <p:cNvCxnSpPr>
            <a:stCxn id="26" idx="2"/>
            <a:endCxn id="28" idx="0"/>
          </p:cNvCxnSpPr>
          <p:nvPr/>
        </p:nvCxnSpPr>
        <p:spPr>
          <a:xfrm flipH="1">
            <a:off x="7807390" y="3398964"/>
            <a:ext cx="38100" cy="2586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477000" y="5334000"/>
            <a:ext cx="2089280" cy="923330"/>
          </a:xfrm>
          <a:prstGeom prst="rect">
            <a:avLst/>
          </a:prstGeom>
          <a:noFill/>
        </p:spPr>
        <p:txBody>
          <a:bodyPr wrap="square" rtlCol="0">
            <a:spAutoFit/>
          </a:bodyPr>
          <a:lstStyle/>
          <a:p>
            <a:r>
              <a:rPr lang="en-IN" dirty="0" smtClean="0">
                <a:solidFill>
                  <a:schemeClr val="bg1"/>
                </a:solidFill>
              </a:rPr>
              <a:t>Recommended books (order by ratings)</a:t>
            </a:r>
            <a:endParaRPr lang="en-IN" dirty="0">
              <a:solidFill>
                <a:schemeClr val="bg1"/>
              </a:solidFill>
            </a:endParaRPr>
          </a:p>
        </p:txBody>
      </p:sp>
      <p:sp>
        <p:nvSpPr>
          <p:cNvPr id="32" name="Rectangle 31"/>
          <p:cNvSpPr/>
          <p:nvPr/>
        </p:nvSpPr>
        <p:spPr>
          <a:xfrm>
            <a:off x="6280280" y="2992793"/>
            <a:ext cx="882520" cy="72001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Arrow Connector 33"/>
          <p:cNvCxnSpPr>
            <a:endCxn id="26" idx="1"/>
          </p:cNvCxnSpPr>
          <p:nvPr/>
        </p:nvCxnSpPr>
        <p:spPr>
          <a:xfrm flipV="1">
            <a:off x="7162800" y="3147282"/>
            <a:ext cx="298580" cy="304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243734" y="2988804"/>
            <a:ext cx="1068355" cy="584775"/>
          </a:xfrm>
          <a:prstGeom prst="rect">
            <a:avLst/>
          </a:prstGeom>
          <a:noFill/>
        </p:spPr>
        <p:txBody>
          <a:bodyPr wrap="square" rtlCol="0">
            <a:spAutoFit/>
          </a:bodyPr>
          <a:lstStyle/>
          <a:p>
            <a:r>
              <a:rPr lang="en-IN" sz="1600" b="1" dirty="0" smtClean="0">
                <a:solidFill>
                  <a:schemeClr val="bg1"/>
                </a:solidFill>
              </a:rPr>
              <a:t>Keyword is parsed</a:t>
            </a:r>
            <a:endParaRPr lang="en-IN" sz="1600" b="1" dirty="0">
              <a:solidFill>
                <a:schemeClr val="bg1"/>
              </a:solidFill>
            </a:endParaRPr>
          </a:p>
        </p:txBody>
      </p:sp>
    </p:spTree>
    <p:extLst>
      <p:ext uri="{BB962C8B-B14F-4D97-AF65-F5344CB8AC3E}">
        <p14:creationId xmlns:p14="http://schemas.microsoft.com/office/powerpoint/2010/main" val="157775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6248400" y="2590800"/>
            <a:ext cx="2241680" cy="1676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p:txBody>
          <a:bodyPr/>
          <a:lstStyle/>
          <a:p>
            <a:r>
              <a:rPr lang="en-IN" dirty="0" smtClean="0"/>
              <a:t>  </a:t>
            </a:r>
            <a:endParaRPr lang="en-IN" dirty="0"/>
          </a:p>
        </p:txBody>
      </p:sp>
      <p:sp>
        <p:nvSpPr>
          <p:cNvPr id="3" name="Content Placeholder 2"/>
          <p:cNvSpPr>
            <a:spLocks noGrp="1"/>
          </p:cNvSpPr>
          <p:nvPr>
            <p:ph idx="1"/>
          </p:nvPr>
        </p:nvSpPr>
        <p:spPr>
          <a:xfrm>
            <a:off x="381000" y="0"/>
            <a:ext cx="5486400" cy="6705600"/>
          </a:xfrm>
        </p:spPr>
        <p:txBody>
          <a:bodyPr>
            <a:normAutofit fontScale="92500" lnSpcReduction="10000"/>
          </a:bodyPr>
          <a:lstStyle/>
          <a:p>
            <a:r>
              <a:rPr lang="en-US" b="1" dirty="0"/>
              <a:t>Search by set of </a:t>
            </a:r>
            <a:r>
              <a:rPr lang="en-US" b="1" dirty="0" smtClean="0"/>
              <a:t>words</a:t>
            </a:r>
          </a:p>
          <a:p>
            <a:endParaRPr lang="en-US" dirty="0"/>
          </a:p>
          <a:p>
            <a:pPr marL="64008" indent="0">
              <a:buNone/>
            </a:pPr>
            <a:r>
              <a:rPr lang="en-US" b="1" dirty="0"/>
              <a:t>Input</a:t>
            </a:r>
            <a:r>
              <a:rPr lang="en-US" dirty="0"/>
              <a:t> : The user gives </a:t>
            </a:r>
            <a:r>
              <a:rPr lang="en-US" dirty="0" smtClean="0"/>
              <a:t>set of words </a:t>
            </a:r>
            <a:r>
              <a:rPr lang="en-US" dirty="0"/>
              <a:t>as input</a:t>
            </a:r>
          </a:p>
          <a:p>
            <a:pPr marL="64008" indent="0">
              <a:buNone/>
            </a:pPr>
            <a:endParaRPr lang="en-US" dirty="0"/>
          </a:p>
          <a:p>
            <a:pPr marL="64008" indent="0">
              <a:buNone/>
            </a:pPr>
            <a:r>
              <a:rPr lang="en-US" dirty="0" smtClean="0"/>
              <a:t>The set of words is parsed, relevant word is taken and if matches with the genre, it is then parsed to the recommendation system.</a:t>
            </a:r>
            <a:endParaRPr lang="en-US" dirty="0"/>
          </a:p>
          <a:p>
            <a:pPr marL="64008" indent="0">
              <a:buNone/>
            </a:pPr>
            <a:endParaRPr lang="en-US" dirty="0"/>
          </a:p>
          <a:p>
            <a:pPr marL="64008" indent="0">
              <a:buNone/>
            </a:pPr>
            <a:r>
              <a:rPr lang="en-US" b="1" dirty="0"/>
              <a:t>Output</a:t>
            </a:r>
            <a:r>
              <a:rPr lang="en-US" dirty="0"/>
              <a:t> : The recommended books are displayed in </a:t>
            </a:r>
            <a:r>
              <a:rPr lang="en-US" dirty="0" smtClean="0"/>
              <a:t>the order of positivity rate of the feedback.</a:t>
            </a:r>
            <a:endParaRPr lang="en-IN" dirty="0"/>
          </a:p>
        </p:txBody>
      </p:sp>
      <p:sp>
        <p:nvSpPr>
          <p:cNvPr id="4" name="Oval 3"/>
          <p:cNvSpPr/>
          <p:nvPr/>
        </p:nvSpPr>
        <p:spPr>
          <a:xfrm>
            <a:off x="6356480" y="533400"/>
            <a:ext cx="2133600" cy="1295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p:cNvSpPr/>
          <p:nvPr/>
        </p:nvSpPr>
        <p:spPr>
          <a:xfrm>
            <a:off x="6356480" y="5029200"/>
            <a:ext cx="2209800" cy="1371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Down Arrow 5"/>
          <p:cNvSpPr/>
          <p:nvPr/>
        </p:nvSpPr>
        <p:spPr>
          <a:xfrm>
            <a:off x="7162800" y="1828800"/>
            <a:ext cx="533400" cy="762000"/>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Down Arrow 6"/>
          <p:cNvSpPr/>
          <p:nvPr/>
        </p:nvSpPr>
        <p:spPr>
          <a:xfrm>
            <a:off x="7162800" y="4267200"/>
            <a:ext cx="533400" cy="762000"/>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a:off x="6684218" y="983988"/>
            <a:ext cx="1676400" cy="369332"/>
          </a:xfrm>
          <a:prstGeom prst="rect">
            <a:avLst/>
          </a:prstGeom>
          <a:noFill/>
        </p:spPr>
        <p:txBody>
          <a:bodyPr wrap="square" rtlCol="0">
            <a:spAutoFit/>
          </a:bodyPr>
          <a:lstStyle/>
          <a:p>
            <a:r>
              <a:rPr lang="en-IN" dirty="0" smtClean="0">
                <a:solidFill>
                  <a:schemeClr val="bg1"/>
                </a:solidFill>
              </a:rPr>
              <a:t>Set of Words</a:t>
            </a:r>
            <a:endParaRPr lang="en-IN" dirty="0">
              <a:solidFill>
                <a:schemeClr val="bg1"/>
              </a:solidFill>
            </a:endParaRPr>
          </a:p>
        </p:txBody>
      </p:sp>
      <p:sp>
        <p:nvSpPr>
          <p:cNvPr id="9" name="Rectangle 8"/>
          <p:cNvSpPr/>
          <p:nvPr/>
        </p:nvSpPr>
        <p:spPr>
          <a:xfrm>
            <a:off x="7461380" y="2895599"/>
            <a:ext cx="768220" cy="50336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p:cNvSpPr txBox="1"/>
          <p:nvPr/>
        </p:nvSpPr>
        <p:spPr>
          <a:xfrm>
            <a:off x="7483540" y="2946918"/>
            <a:ext cx="914400" cy="461665"/>
          </a:xfrm>
          <a:prstGeom prst="rect">
            <a:avLst/>
          </a:prstGeom>
          <a:noFill/>
        </p:spPr>
        <p:txBody>
          <a:bodyPr wrap="square" rtlCol="0">
            <a:spAutoFit/>
          </a:bodyPr>
          <a:lstStyle/>
          <a:p>
            <a:r>
              <a:rPr lang="en-IN" sz="1200" b="1" dirty="0" smtClean="0">
                <a:solidFill>
                  <a:schemeClr val="bg1"/>
                </a:solidFill>
              </a:rPr>
              <a:t>Match keyword</a:t>
            </a:r>
            <a:endParaRPr lang="en-IN" sz="1200" b="1" dirty="0">
              <a:solidFill>
                <a:schemeClr val="bg1"/>
              </a:solidFill>
            </a:endParaRPr>
          </a:p>
        </p:txBody>
      </p:sp>
      <p:sp>
        <p:nvSpPr>
          <p:cNvPr id="11" name="Rectangle 10"/>
          <p:cNvSpPr/>
          <p:nvPr/>
        </p:nvSpPr>
        <p:spPr>
          <a:xfrm>
            <a:off x="7461380" y="3657600"/>
            <a:ext cx="692020"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p:cNvSpPr txBox="1"/>
          <p:nvPr/>
        </p:nvSpPr>
        <p:spPr>
          <a:xfrm>
            <a:off x="7521640" y="3666931"/>
            <a:ext cx="838200" cy="461665"/>
          </a:xfrm>
          <a:prstGeom prst="rect">
            <a:avLst/>
          </a:prstGeom>
          <a:noFill/>
        </p:spPr>
        <p:txBody>
          <a:bodyPr wrap="square" rtlCol="0">
            <a:spAutoFit/>
          </a:bodyPr>
          <a:lstStyle/>
          <a:p>
            <a:r>
              <a:rPr lang="en-IN" sz="2400" b="1" dirty="0" smtClean="0">
                <a:solidFill>
                  <a:schemeClr val="bg1"/>
                </a:solidFill>
              </a:rPr>
              <a:t>RS</a:t>
            </a:r>
            <a:endParaRPr lang="en-IN" sz="2400" b="1" dirty="0">
              <a:solidFill>
                <a:schemeClr val="bg1"/>
              </a:solidFill>
            </a:endParaRPr>
          </a:p>
        </p:txBody>
      </p:sp>
      <p:cxnSp>
        <p:nvCxnSpPr>
          <p:cNvPr id="13" name="Straight Arrow Connector 12"/>
          <p:cNvCxnSpPr>
            <a:stCxn id="9" idx="2"/>
            <a:endCxn id="11" idx="0"/>
          </p:cNvCxnSpPr>
          <p:nvPr/>
        </p:nvCxnSpPr>
        <p:spPr>
          <a:xfrm flipH="1">
            <a:off x="7807390" y="3398964"/>
            <a:ext cx="38100" cy="2586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477000" y="5334000"/>
            <a:ext cx="2089280" cy="923330"/>
          </a:xfrm>
          <a:prstGeom prst="rect">
            <a:avLst/>
          </a:prstGeom>
          <a:noFill/>
        </p:spPr>
        <p:txBody>
          <a:bodyPr wrap="square" rtlCol="0">
            <a:spAutoFit/>
          </a:bodyPr>
          <a:lstStyle/>
          <a:p>
            <a:r>
              <a:rPr lang="en-IN" dirty="0" smtClean="0">
                <a:solidFill>
                  <a:schemeClr val="bg1"/>
                </a:solidFill>
              </a:rPr>
              <a:t>Recommended books (order by feedback)</a:t>
            </a:r>
            <a:endParaRPr lang="en-IN" dirty="0">
              <a:solidFill>
                <a:schemeClr val="bg1"/>
              </a:solidFill>
            </a:endParaRPr>
          </a:p>
        </p:txBody>
      </p:sp>
      <p:sp>
        <p:nvSpPr>
          <p:cNvPr id="17" name="Rectangle 16"/>
          <p:cNvSpPr/>
          <p:nvPr/>
        </p:nvSpPr>
        <p:spPr>
          <a:xfrm>
            <a:off x="6280280" y="2992793"/>
            <a:ext cx="882520" cy="72001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p:cNvSpPr txBox="1"/>
          <p:nvPr/>
        </p:nvSpPr>
        <p:spPr>
          <a:xfrm>
            <a:off x="6204080" y="3014245"/>
            <a:ext cx="1111120" cy="769441"/>
          </a:xfrm>
          <a:prstGeom prst="rect">
            <a:avLst/>
          </a:prstGeom>
          <a:noFill/>
        </p:spPr>
        <p:txBody>
          <a:bodyPr wrap="square" rtlCol="0">
            <a:spAutoFit/>
          </a:bodyPr>
          <a:lstStyle/>
          <a:p>
            <a:r>
              <a:rPr lang="en-IN" sz="1100" b="1" dirty="0" smtClean="0">
                <a:solidFill>
                  <a:schemeClr val="bg1"/>
                </a:solidFill>
              </a:rPr>
              <a:t>Set of words is parsed to get relevant word</a:t>
            </a:r>
            <a:endParaRPr lang="en-IN" sz="1100" b="1" dirty="0">
              <a:solidFill>
                <a:schemeClr val="bg1"/>
              </a:solidFill>
            </a:endParaRPr>
          </a:p>
        </p:txBody>
      </p:sp>
      <p:cxnSp>
        <p:nvCxnSpPr>
          <p:cNvPr id="20" name="Straight Arrow Connector 19"/>
          <p:cNvCxnSpPr>
            <a:endCxn id="9" idx="1"/>
          </p:cNvCxnSpPr>
          <p:nvPr/>
        </p:nvCxnSpPr>
        <p:spPr>
          <a:xfrm flipV="1">
            <a:off x="7162800" y="3147282"/>
            <a:ext cx="298580" cy="304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9640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494506"/>
          </a:xfrm>
        </p:spPr>
        <p:txBody>
          <a:bodyPr>
            <a:normAutofit fontScale="90000"/>
          </a:bodyPr>
          <a:lstStyle/>
          <a:p>
            <a:pPr algn="ctr"/>
            <a:r>
              <a:rPr lang="en-IN" dirty="0" smtClean="0"/>
              <a:t>Search by name </a:t>
            </a:r>
            <a:endParaRPr lang="en-IN" dirty="0"/>
          </a:p>
        </p:txBody>
      </p:sp>
      <p:sp>
        <p:nvSpPr>
          <p:cNvPr id="3" name="Content Placeholder 2"/>
          <p:cNvSpPr>
            <a:spLocks noGrp="1"/>
          </p:cNvSpPr>
          <p:nvPr>
            <p:ph idx="1"/>
          </p:nvPr>
        </p:nvSpPr>
        <p:spPr>
          <a:xfrm>
            <a:off x="457200" y="762000"/>
            <a:ext cx="8229600" cy="5943600"/>
          </a:xfrm>
        </p:spPr>
        <p:txBody>
          <a:bodyPr>
            <a:normAutofit fontScale="70000" lnSpcReduction="20000"/>
          </a:bodyPr>
          <a:lstStyle/>
          <a:p>
            <a:pPr marL="64008" indent="0">
              <a:buNone/>
            </a:pPr>
            <a:r>
              <a:rPr lang="en-IN" dirty="0" smtClean="0"/>
              <a:t>Detailed description :</a:t>
            </a:r>
          </a:p>
          <a:p>
            <a:pPr marL="64008" indent="0">
              <a:buNone/>
            </a:pPr>
            <a:endParaRPr lang="en-IN" dirty="0" smtClean="0"/>
          </a:p>
          <a:p>
            <a:pPr>
              <a:lnSpc>
                <a:spcPct val="200000"/>
              </a:lnSpc>
            </a:pPr>
            <a:r>
              <a:rPr lang="en-IN" dirty="0" smtClean="0"/>
              <a:t>In this module, the user enters a keyword for example : good, true, story, best etc.</a:t>
            </a:r>
          </a:p>
          <a:p>
            <a:pPr>
              <a:lnSpc>
                <a:spcPct val="200000"/>
              </a:lnSpc>
            </a:pPr>
            <a:r>
              <a:rPr lang="en-IN" dirty="0" smtClean="0"/>
              <a:t>These keywords are made sure they are present in the features/description of the books.</a:t>
            </a:r>
          </a:p>
          <a:p>
            <a:pPr>
              <a:lnSpc>
                <a:spcPct val="200000"/>
              </a:lnSpc>
            </a:pPr>
            <a:r>
              <a:rPr lang="en-IN" dirty="0" smtClean="0"/>
              <a:t>They’re matched and parsed into the recommendation system.</a:t>
            </a:r>
          </a:p>
          <a:p>
            <a:pPr>
              <a:lnSpc>
                <a:spcPct val="200000"/>
              </a:lnSpc>
            </a:pPr>
            <a:r>
              <a:rPr lang="en-IN" dirty="0" smtClean="0"/>
              <a:t>The similar kind of books are displayed based on the order of ratings.</a:t>
            </a:r>
          </a:p>
          <a:p>
            <a:endParaRPr lang="en-IN" dirty="0"/>
          </a:p>
        </p:txBody>
      </p:sp>
    </p:spTree>
    <p:extLst>
      <p:ext uri="{BB962C8B-B14F-4D97-AF65-F5344CB8AC3E}">
        <p14:creationId xmlns:p14="http://schemas.microsoft.com/office/powerpoint/2010/main" val="1305646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4882"/>
            <a:ext cx="8229600" cy="279918"/>
          </a:xfrm>
        </p:spPr>
        <p:txBody>
          <a:bodyPr>
            <a:normAutofit fontScale="90000"/>
          </a:bodyPr>
          <a:lstStyle/>
          <a:p>
            <a:pPr algn="ctr"/>
            <a:r>
              <a:rPr lang="en-IN" dirty="0" smtClean="0"/>
              <a:t>Flow diagram</a:t>
            </a:r>
            <a:endParaRPr lang="en-IN" dirty="0"/>
          </a:p>
        </p:txBody>
      </p:sp>
      <p:sp>
        <p:nvSpPr>
          <p:cNvPr id="3" name="Content Placeholder 2"/>
          <p:cNvSpPr>
            <a:spLocks noGrp="1"/>
          </p:cNvSpPr>
          <p:nvPr>
            <p:ph idx="1"/>
          </p:nvPr>
        </p:nvSpPr>
        <p:spPr/>
        <p:txBody>
          <a:bodyPr/>
          <a:lstStyle/>
          <a:p>
            <a:pPr marL="64008" indent="0">
              <a:buNone/>
            </a:pPr>
            <a:r>
              <a:rPr lang="en-IN" dirty="0" smtClean="0"/>
              <a:t>  </a:t>
            </a:r>
            <a:endParaRPr lang="en-IN" dirty="0"/>
          </a:p>
        </p:txBody>
      </p:sp>
      <p:sp>
        <p:nvSpPr>
          <p:cNvPr id="4" name="Oval 3"/>
          <p:cNvSpPr/>
          <p:nvPr/>
        </p:nvSpPr>
        <p:spPr>
          <a:xfrm>
            <a:off x="4038600" y="762000"/>
            <a:ext cx="1371600" cy="762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IN" sz="1400" b="1" dirty="0" smtClean="0"/>
              <a:t>Get the keyword</a:t>
            </a:r>
            <a:endParaRPr lang="en-IN" sz="1400" b="1" dirty="0"/>
          </a:p>
        </p:txBody>
      </p:sp>
      <p:sp>
        <p:nvSpPr>
          <p:cNvPr id="5" name="Rectangle 4"/>
          <p:cNvSpPr/>
          <p:nvPr/>
        </p:nvSpPr>
        <p:spPr>
          <a:xfrm>
            <a:off x="1371600" y="1828800"/>
            <a:ext cx="2362200" cy="5334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smtClean="0"/>
              <a:t>Calculate similar item 1</a:t>
            </a:r>
            <a:endParaRPr lang="en-IN" dirty="0"/>
          </a:p>
        </p:txBody>
      </p:sp>
      <p:sp>
        <p:nvSpPr>
          <p:cNvPr id="6" name="Rectangle 5"/>
          <p:cNvSpPr/>
          <p:nvPr/>
        </p:nvSpPr>
        <p:spPr>
          <a:xfrm>
            <a:off x="5486400" y="1828800"/>
            <a:ext cx="2362200" cy="5334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smtClean="0"/>
              <a:t>Calculate similar item 2</a:t>
            </a:r>
            <a:endParaRPr lang="en-IN" dirty="0"/>
          </a:p>
        </p:txBody>
      </p:sp>
      <p:sp>
        <p:nvSpPr>
          <p:cNvPr id="7" name="Rectangle 6"/>
          <p:cNvSpPr/>
          <p:nvPr/>
        </p:nvSpPr>
        <p:spPr>
          <a:xfrm>
            <a:off x="3505200" y="2971800"/>
            <a:ext cx="2362200" cy="5334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smtClean="0"/>
              <a:t>Similar Item</a:t>
            </a:r>
            <a:endParaRPr lang="en-IN" dirty="0"/>
          </a:p>
        </p:txBody>
      </p:sp>
      <p:sp>
        <p:nvSpPr>
          <p:cNvPr id="8" name="Rectangle 7"/>
          <p:cNvSpPr/>
          <p:nvPr/>
        </p:nvSpPr>
        <p:spPr>
          <a:xfrm>
            <a:off x="3505200" y="3886200"/>
            <a:ext cx="2362200" cy="5334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smtClean="0"/>
              <a:t>Calculate nearest neighbour</a:t>
            </a:r>
            <a:endParaRPr lang="en-IN" dirty="0"/>
          </a:p>
        </p:txBody>
      </p:sp>
      <p:sp>
        <p:nvSpPr>
          <p:cNvPr id="9" name="Rectangle 8"/>
          <p:cNvSpPr/>
          <p:nvPr/>
        </p:nvSpPr>
        <p:spPr>
          <a:xfrm>
            <a:off x="3200400" y="4800600"/>
            <a:ext cx="3048000" cy="6858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smtClean="0"/>
              <a:t>Item recommended</a:t>
            </a:r>
            <a:endParaRPr lang="en-IN" dirty="0"/>
          </a:p>
        </p:txBody>
      </p:sp>
      <p:cxnSp>
        <p:nvCxnSpPr>
          <p:cNvPr id="10" name="Elbow Connector 9"/>
          <p:cNvCxnSpPr>
            <a:stCxn id="4" idx="2"/>
            <a:endCxn id="5" idx="0"/>
          </p:cNvCxnSpPr>
          <p:nvPr/>
        </p:nvCxnSpPr>
        <p:spPr>
          <a:xfrm rot="10800000" flipV="1">
            <a:off x="2552700" y="1143000"/>
            <a:ext cx="1485900" cy="685800"/>
          </a:xfrm>
          <a:prstGeom prst="bentConnector2">
            <a:avLst/>
          </a:prstGeom>
          <a:ln>
            <a:tailEnd type="arrow"/>
          </a:ln>
        </p:spPr>
        <p:style>
          <a:lnRef idx="2">
            <a:schemeClr val="accent2"/>
          </a:lnRef>
          <a:fillRef idx="1">
            <a:schemeClr val="lt1"/>
          </a:fillRef>
          <a:effectRef idx="0">
            <a:schemeClr val="accent2"/>
          </a:effectRef>
          <a:fontRef idx="minor">
            <a:schemeClr val="dk1"/>
          </a:fontRef>
        </p:style>
      </p:cxnSp>
      <p:cxnSp>
        <p:nvCxnSpPr>
          <p:cNvPr id="11" name="Elbow Connector 10"/>
          <p:cNvCxnSpPr>
            <a:stCxn id="4" idx="6"/>
            <a:endCxn id="6" idx="0"/>
          </p:cNvCxnSpPr>
          <p:nvPr/>
        </p:nvCxnSpPr>
        <p:spPr>
          <a:xfrm>
            <a:off x="5410200" y="1143000"/>
            <a:ext cx="1257300" cy="685800"/>
          </a:xfrm>
          <a:prstGeom prst="bentConnector2">
            <a:avLst/>
          </a:prstGeom>
          <a:ln>
            <a:tailEnd type="arrow"/>
          </a:ln>
        </p:spPr>
        <p:style>
          <a:lnRef idx="2">
            <a:schemeClr val="accent2"/>
          </a:lnRef>
          <a:fillRef idx="1">
            <a:schemeClr val="lt1"/>
          </a:fillRef>
          <a:effectRef idx="0">
            <a:schemeClr val="accent2"/>
          </a:effectRef>
          <a:fontRef idx="minor">
            <a:schemeClr val="dk1"/>
          </a:fontRef>
        </p:style>
      </p:cxnSp>
      <p:cxnSp>
        <p:nvCxnSpPr>
          <p:cNvPr id="12" name="Elbow Connector 11"/>
          <p:cNvCxnSpPr>
            <a:stCxn id="5" idx="2"/>
            <a:endCxn id="7" idx="0"/>
          </p:cNvCxnSpPr>
          <p:nvPr/>
        </p:nvCxnSpPr>
        <p:spPr>
          <a:xfrm rot="16200000" flipH="1">
            <a:off x="3314700" y="1600200"/>
            <a:ext cx="609600" cy="2133600"/>
          </a:xfrm>
          <a:prstGeom prst="bentConnector3">
            <a:avLst/>
          </a:prstGeom>
          <a:ln>
            <a:tailEnd type="arrow"/>
          </a:ln>
        </p:spPr>
        <p:style>
          <a:lnRef idx="2">
            <a:schemeClr val="accent2"/>
          </a:lnRef>
          <a:fillRef idx="1">
            <a:schemeClr val="lt1"/>
          </a:fillRef>
          <a:effectRef idx="0">
            <a:schemeClr val="accent2"/>
          </a:effectRef>
          <a:fontRef idx="minor">
            <a:schemeClr val="dk1"/>
          </a:fontRef>
        </p:style>
      </p:cxnSp>
      <p:cxnSp>
        <p:nvCxnSpPr>
          <p:cNvPr id="13" name="Elbow Connector 12"/>
          <p:cNvCxnSpPr>
            <a:stCxn id="6" idx="2"/>
            <a:endCxn id="7" idx="0"/>
          </p:cNvCxnSpPr>
          <p:nvPr/>
        </p:nvCxnSpPr>
        <p:spPr>
          <a:xfrm rot="5400000">
            <a:off x="5372100" y="1676400"/>
            <a:ext cx="609600" cy="1981200"/>
          </a:xfrm>
          <a:prstGeom prst="bentConnector3">
            <a:avLst/>
          </a:prstGeom>
          <a:ln>
            <a:tailEnd type="arrow"/>
          </a:ln>
        </p:spPr>
        <p:style>
          <a:lnRef idx="2">
            <a:schemeClr val="accent2"/>
          </a:lnRef>
          <a:fillRef idx="1">
            <a:schemeClr val="lt1"/>
          </a:fillRef>
          <a:effectRef idx="0">
            <a:schemeClr val="accent2"/>
          </a:effectRef>
          <a:fontRef idx="minor">
            <a:schemeClr val="dk1"/>
          </a:fontRef>
        </p:style>
      </p:cxnSp>
      <p:cxnSp>
        <p:nvCxnSpPr>
          <p:cNvPr id="14" name="Straight Arrow Connector 13"/>
          <p:cNvCxnSpPr>
            <a:stCxn id="7" idx="2"/>
            <a:endCxn id="8" idx="0"/>
          </p:cNvCxnSpPr>
          <p:nvPr/>
        </p:nvCxnSpPr>
        <p:spPr>
          <a:xfrm>
            <a:off x="4686300" y="3505200"/>
            <a:ext cx="0" cy="381000"/>
          </a:xfrm>
          <a:prstGeom prst="straightConnector1">
            <a:avLst/>
          </a:prstGeom>
          <a:ln>
            <a:tailEnd type="arrow"/>
          </a:ln>
        </p:spPr>
        <p:style>
          <a:lnRef idx="2">
            <a:schemeClr val="accent2"/>
          </a:lnRef>
          <a:fillRef idx="1">
            <a:schemeClr val="lt1"/>
          </a:fillRef>
          <a:effectRef idx="0">
            <a:schemeClr val="accent2"/>
          </a:effectRef>
          <a:fontRef idx="minor">
            <a:schemeClr val="dk1"/>
          </a:fontRef>
        </p:style>
      </p:cxnSp>
      <p:cxnSp>
        <p:nvCxnSpPr>
          <p:cNvPr id="15" name="Straight Arrow Connector 14"/>
          <p:cNvCxnSpPr/>
          <p:nvPr/>
        </p:nvCxnSpPr>
        <p:spPr>
          <a:xfrm>
            <a:off x="4683190" y="4419600"/>
            <a:ext cx="0" cy="381000"/>
          </a:xfrm>
          <a:prstGeom prst="straightConnector1">
            <a:avLst/>
          </a:prstGeom>
          <a:ln>
            <a:tailEnd type="arrow"/>
          </a:ln>
        </p:spPr>
        <p:style>
          <a:lnRef idx="2">
            <a:schemeClr val="accent2"/>
          </a:lnRef>
          <a:fillRef idx="1">
            <a:schemeClr val="lt1"/>
          </a:fillRef>
          <a:effectRef idx="0">
            <a:schemeClr val="accent2"/>
          </a:effectRef>
          <a:fontRef idx="minor">
            <a:schemeClr val="dk1"/>
          </a:fontRef>
        </p:style>
      </p:cxnSp>
      <p:cxnSp>
        <p:nvCxnSpPr>
          <p:cNvPr id="16" name="Straight Arrow Connector 15"/>
          <p:cNvCxnSpPr/>
          <p:nvPr/>
        </p:nvCxnSpPr>
        <p:spPr>
          <a:xfrm>
            <a:off x="4724400" y="5480180"/>
            <a:ext cx="0" cy="381000"/>
          </a:xfrm>
          <a:prstGeom prst="straightConnector1">
            <a:avLst/>
          </a:prstGeom>
          <a:ln>
            <a:tailEnd type="arrow"/>
          </a:ln>
        </p:spPr>
        <p:style>
          <a:lnRef idx="2">
            <a:schemeClr val="accent2"/>
          </a:lnRef>
          <a:fillRef idx="1">
            <a:schemeClr val="lt1"/>
          </a:fillRef>
          <a:effectRef idx="0">
            <a:schemeClr val="accent2"/>
          </a:effectRef>
          <a:fontRef idx="minor">
            <a:schemeClr val="dk1"/>
          </a:fontRef>
        </p:style>
      </p:cxnSp>
      <p:sp>
        <p:nvSpPr>
          <p:cNvPr id="17" name="Rectangle 16"/>
          <p:cNvSpPr/>
          <p:nvPr/>
        </p:nvSpPr>
        <p:spPr>
          <a:xfrm>
            <a:off x="3886200" y="5867400"/>
            <a:ext cx="1752600" cy="9144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smtClean="0"/>
              <a:t>Display them as order by ratings</a:t>
            </a:r>
            <a:endParaRPr lang="en-IN" dirty="0"/>
          </a:p>
        </p:txBody>
      </p:sp>
    </p:spTree>
    <p:extLst>
      <p:ext uri="{BB962C8B-B14F-4D97-AF65-F5344CB8AC3E}">
        <p14:creationId xmlns:p14="http://schemas.microsoft.com/office/powerpoint/2010/main" val="516521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33400"/>
          </a:xfrm>
        </p:spPr>
        <p:txBody>
          <a:bodyPr>
            <a:normAutofit fontScale="90000"/>
          </a:bodyPr>
          <a:lstStyle/>
          <a:p>
            <a:pPr algn="ctr"/>
            <a:r>
              <a:rPr lang="en-IN" dirty="0" smtClean="0"/>
              <a:t>Search by set of words</a:t>
            </a:r>
            <a:endParaRPr lang="en-IN" dirty="0"/>
          </a:p>
        </p:txBody>
      </p:sp>
      <p:sp>
        <p:nvSpPr>
          <p:cNvPr id="3" name="Content Placeholder 2"/>
          <p:cNvSpPr>
            <a:spLocks noGrp="1"/>
          </p:cNvSpPr>
          <p:nvPr>
            <p:ph idx="1"/>
          </p:nvPr>
        </p:nvSpPr>
        <p:spPr>
          <a:xfrm>
            <a:off x="457200" y="838200"/>
            <a:ext cx="8229600" cy="6019800"/>
          </a:xfrm>
        </p:spPr>
        <p:txBody>
          <a:bodyPr>
            <a:normAutofit fontScale="77500" lnSpcReduction="20000"/>
          </a:bodyPr>
          <a:lstStyle/>
          <a:p>
            <a:pPr marL="64008" indent="0">
              <a:buNone/>
            </a:pPr>
            <a:r>
              <a:rPr lang="en-IN" dirty="0" smtClean="0"/>
              <a:t>Detailed Description :</a:t>
            </a:r>
          </a:p>
          <a:p>
            <a:pPr marL="64008" indent="0">
              <a:buNone/>
            </a:pPr>
            <a:endParaRPr lang="en-IN" dirty="0" smtClean="0"/>
          </a:p>
          <a:p>
            <a:pPr>
              <a:lnSpc>
                <a:spcPct val="200000"/>
              </a:lnSpc>
            </a:pPr>
            <a:r>
              <a:rPr lang="en-IN" dirty="0" smtClean="0"/>
              <a:t>In this module, at first the user will enter a sentence for example : the best selling new romance books.</a:t>
            </a:r>
          </a:p>
          <a:p>
            <a:pPr>
              <a:lnSpc>
                <a:spcPct val="200000"/>
              </a:lnSpc>
            </a:pPr>
            <a:r>
              <a:rPr lang="en-IN" dirty="0" smtClean="0"/>
              <a:t>Then the sentence is parsed and when a word in the sentence matches with the genre, it then goes for recommendation.</a:t>
            </a:r>
          </a:p>
          <a:p>
            <a:pPr>
              <a:lnSpc>
                <a:spcPct val="200000"/>
              </a:lnSpc>
            </a:pPr>
            <a:r>
              <a:rPr lang="en-IN" dirty="0" smtClean="0"/>
              <a:t>The recommendation is then given based on the feedbacks i.e. the highest positive rate books are displayed first.</a:t>
            </a:r>
          </a:p>
          <a:p>
            <a:endParaRPr lang="en-IN" dirty="0" smtClean="0"/>
          </a:p>
          <a:p>
            <a:endParaRPr lang="en-IN" dirty="0"/>
          </a:p>
        </p:txBody>
      </p:sp>
    </p:spTree>
    <p:extLst>
      <p:ext uri="{BB962C8B-B14F-4D97-AF65-F5344CB8AC3E}">
        <p14:creationId xmlns:p14="http://schemas.microsoft.com/office/powerpoint/2010/main" val="318833299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Verve">
  <a:themeElements>
    <a:clrScheme name="Verve">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Ver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shade val="48000"/>
                <a:satMod val="230000"/>
              </a:schemeClr>
            </a:gs>
            <a:gs pos="60000">
              <a:schemeClr val="phClr">
                <a:shade val="92000"/>
                <a:satMod val="230000"/>
              </a:schemeClr>
            </a:gs>
            <a:gs pos="100000">
              <a:schemeClr val="phClr">
                <a:tint val="85000"/>
                <a:satMod val="400000"/>
              </a:schemeClr>
            </a:gs>
          </a:gsLst>
          <a:lin ang="5400000" scaled="0"/>
        </a:gradFill>
        <a:blipFill>
          <a:blip xmlns:r="http://schemas.openxmlformats.org/officeDocument/2006/relationships" r:embed="rId1">
            <a:duotone>
              <a:schemeClr val="phClr">
                <a:shade val="1200"/>
                <a:satMod val="150000"/>
              </a:schemeClr>
              <a:schemeClr val="phClr">
                <a:tint val="90000"/>
                <a:satMod val="150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Verve</Template>
  <TotalTime>936</TotalTime>
  <Words>654</Words>
  <Application>Microsoft Office PowerPoint</Application>
  <PresentationFormat>On-screen Show (4:3)</PresentationFormat>
  <Paragraphs>144</Paragraphs>
  <Slides>23</Slides>
  <Notes>1</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Verve</vt:lpstr>
      <vt:lpstr>Ebooks recommendation system  using  reviewer ratings &amp; Feedback</vt:lpstr>
      <vt:lpstr>OVERALL  ARCHITECTURE</vt:lpstr>
      <vt:lpstr>List of Modules</vt:lpstr>
      <vt:lpstr>   </vt:lpstr>
      <vt:lpstr>  </vt:lpstr>
      <vt:lpstr>  </vt:lpstr>
      <vt:lpstr>Search by name </vt:lpstr>
      <vt:lpstr>Flow diagram</vt:lpstr>
      <vt:lpstr>Search by set of words</vt:lpstr>
      <vt:lpstr>Flow diagram</vt:lpstr>
      <vt:lpstr> </vt:lpstr>
      <vt:lpstr>  </vt:lpstr>
      <vt:lpstr>  </vt:lpstr>
      <vt:lpstr>  </vt:lpstr>
      <vt:lpstr>  </vt:lpstr>
      <vt:lpstr>  </vt:lpstr>
      <vt:lpstr>Testing</vt:lpstr>
      <vt:lpstr>   </vt:lpstr>
      <vt:lpstr>Test Cases (front end)</vt:lpstr>
      <vt:lpstr>  </vt:lpstr>
      <vt:lpstr> </vt:lpstr>
      <vt:lpstr>  </vt:lpstr>
      <vt:lpstr>Experimental Analysis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Ebooks recommendation system  using  reviewer ratings &amp; Feedback</dc:title>
  <dc:creator>sasi</dc:creator>
  <cp:lastModifiedBy>sasi</cp:lastModifiedBy>
  <cp:revision>75</cp:revision>
  <dcterms:created xsi:type="dcterms:W3CDTF">2006-08-16T00:00:00Z</dcterms:created>
  <dcterms:modified xsi:type="dcterms:W3CDTF">2022-06-01T05:16:32Z</dcterms:modified>
</cp:coreProperties>
</file>